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5"/>
  </p:notesMasterIdLst>
  <p:sldIdLst>
    <p:sldId id="324" r:id="rId2"/>
    <p:sldId id="334" r:id="rId3"/>
    <p:sldId id="331" r:id="rId4"/>
    <p:sldId id="347" r:id="rId5"/>
    <p:sldId id="350" r:id="rId6"/>
    <p:sldId id="352" r:id="rId7"/>
    <p:sldId id="353" r:id="rId8"/>
    <p:sldId id="337" r:id="rId9"/>
    <p:sldId id="351" r:id="rId10"/>
    <p:sldId id="323" r:id="rId11"/>
    <p:sldId id="342" r:id="rId12"/>
    <p:sldId id="343" r:id="rId13"/>
    <p:sldId id="329"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ser" initials="U"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818B4"/>
    <a:srgbClr val="CCFFCC"/>
    <a:srgbClr val="FFFF00"/>
    <a:srgbClr val="FFFFCC"/>
    <a:srgbClr val="FFFFFF"/>
    <a:srgbClr val="FF0066"/>
    <a:srgbClr val="FF9900"/>
    <a:srgbClr val="732791"/>
    <a:srgbClr val="FFFF99"/>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2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20E121-C34E-4B88-949D-9162E1AB2BBA}" type="datetimeFigureOut">
              <a:rPr lang="ru-RU" smtClean="0"/>
              <a:pPr/>
              <a:t>14.08.2020</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341226-3E94-484D-8B36-02C693E20125}" type="slidenum">
              <a:rPr lang="ru-RU" smtClean="0"/>
              <a:pPr/>
              <a:t>‹#›</a:t>
            </a:fld>
            <a:endParaRPr lang="ru-RU"/>
          </a:p>
        </p:txBody>
      </p:sp>
    </p:spTree>
    <p:extLst>
      <p:ext uri="{BB962C8B-B14F-4D97-AF65-F5344CB8AC3E}">
        <p14:creationId xmlns:p14="http://schemas.microsoft.com/office/powerpoint/2010/main" val="3171500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3556000" y="0"/>
            <a:ext cx="8636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127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4489157" y="533400"/>
            <a:ext cx="68072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4472589" y="3539864"/>
            <a:ext cx="6819704"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7828299" y="6557946"/>
            <a:ext cx="2669952" cy="226902"/>
          </a:xfrm>
        </p:spPr>
        <p:txBody>
          <a:bodyPr/>
          <a:lstStyle>
            <a:lvl1pPr>
              <a:defRPr lang="en-US" smtClean="0">
                <a:solidFill>
                  <a:srgbClr val="FFFFFF"/>
                </a:solidFill>
              </a:defRPr>
            </a:lvl1pPr>
            <a:extLst/>
          </a:lstStyle>
          <a:p>
            <a:fld id="{877EC3A0-B79E-4BE1-859F-97C901502B04}" type="datetimeFigureOut">
              <a:rPr lang="ru-RU" smtClean="0"/>
              <a:pPr/>
              <a:t>14.08.2020</a:t>
            </a:fld>
            <a:endParaRPr lang="ru-RU"/>
          </a:p>
        </p:txBody>
      </p:sp>
      <p:sp>
        <p:nvSpPr>
          <p:cNvPr id="18" name="Нижний колонтитул 17"/>
          <p:cNvSpPr>
            <a:spLocks noGrp="1"/>
          </p:cNvSpPr>
          <p:nvPr>
            <p:ph type="ftr" sz="quarter" idx="11"/>
          </p:nvPr>
        </p:nvSpPr>
        <p:spPr>
          <a:xfrm>
            <a:off x="3759200" y="6557946"/>
            <a:ext cx="3903629"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10507845" y="6556248"/>
            <a:ext cx="784448" cy="228600"/>
          </a:xfrm>
        </p:spPr>
        <p:txBody>
          <a:bodyPr/>
          <a:lstStyle>
            <a:lvl1pPr>
              <a:defRPr lang="en-US" smtClean="0">
                <a:solidFill>
                  <a:srgbClr val="FFFFFF"/>
                </a:solidFill>
              </a:defRPr>
            </a:lvl1pPr>
            <a:extLst/>
          </a:lstStyle>
          <a:p>
            <a:fld id="{4B1D2639-076B-4CF0-9041-B573A585C259}"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2400" y="2821838"/>
            <a:ext cx="8340651"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422400" y="1905001"/>
            <a:ext cx="8340651"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6298984" y="6556810"/>
            <a:ext cx="2669952" cy="226902"/>
          </a:xfrm>
        </p:spPr>
        <p:txBody>
          <a:bodyPr bIns="0" anchor="b"/>
          <a:lstStyle>
            <a:lvl1pPr>
              <a:defRPr>
                <a:solidFill>
                  <a:schemeClr val="tx2"/>
                </a:solidFill>
              </a:defRPr>
            </a:lvl1pPr>
            <a:extLst/>
          </a:lstStyle>
          <a:p>
            <a:fld id="{877EC3A0-B79E-4BE1-859F-97C901502B04}" type="datetimeFigureOut">
              <a:rPr lang="ru-RU" smtClean="0"/>
              <a:pPr/>
              <a:t>14.08.2020</a:t>
            </a:fld>
            <a:endParaRPr lang="ru-RU"/>
          </a:p>
        </p:txBody>
      </p:sp>
      <p:sp>
        <p:nvSpPr>
          <p:cNvPr id="5" name="Нижний колонтитул 4"/>
          <p:cNvSpPr>
            <a:spLocks noGrp="1"/>
          </p:cNvSpPr>
          <p:nvPr>
            <p:ph type="ftr" sz="quarter" idx="11"/>
          </p:nvPr>
        </p:nvSpPr>
        <p:spPr>
          <a:xfrm>
            <a:off x="2313811" y="6556810"/>
            <a:ext cx="38608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8978603" y="6555112"/>
            <a:ext cx="784448" cy="228600"/>
          </a:xfrm>
        </p:spPr>
        <p:txBody>
          <a:bodyPr/>
          <a:lstStyle>
            <a:extLst/>
          </a:lstStyle>
          <a:p>
            <a:fld id="{4B1D2639-076B-4CF0-9041-B573A585C259}"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320040"/>
            <a:ext cx="9656064"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609600" y="1600201"/>
            <a:ext cx="469392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571744" y="1600201"/>
            <a:ext cx="469392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320040"/>
            <a:ext cx="9656064"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9600" y="5867400"/>
            <a:ext cx="469392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5571744" y="5867400"/>
            <a:ext cx="469392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609600" y="1711840"/>
            <a:ext cx="469392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5571744" y="1711840"/>
            <a:ext cx="469392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320040"/>
            <a:ext cx="9656064"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877EC3A0-B79E-4BE1-859F-97C901502B04}" type="datetimeFigureOut">
              <a:rPr lang="ru-RU" smtClean="0"/>
              <a:pPr/>
              <a:t>14.08.2020</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28600"/>
            <a:ext cx="786384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609600" y="1497416"/>
            <a:ext cx="786384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609600" y="2133600"/>
            <a:ext cx="9652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797292" y="1004669"/>
            <a:ext cx="5759369"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795609" y="998817"/>
            <a:ext cx="5759369"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7185464" y="1143000"/>
            <a:ext cx="4572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7185464" y="3283634"/>
            <a:ext cx="4572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4B1D2639-076B-4CF0-9041-B573A585C259}" type="slidenum">
              <a:rPr lang="ru-RU" smtClean="0"/>
              <a:pPr/>
              <a:t>‹#›</a:t>
            </a:fld>
            <a:endParaRPr lang="ru-RU"/>
          </a:p>
        </p:txBody>
      </p:sp>
      <p:sp>
        <p:nvSpPr>
          <p:cNvPr id="10" name="Рисунок 9"/>
          <p:cNvSpPr>
            <a:spLocks noGrp="1"/>
          </p:cNvSpPr>
          <p:nvPr>
            <p:ph type="pic" idx="1"/>
          </p:nvPr>
        </p:nvSpPr>
        <p:spPr>
          <a:xfrm>
            <a:off x="884909" y="1041002"/>
            <a:ext cx="560832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77EC3A0-B79E-4BE1-859F-97C901502B04}" type="datetimeFigureOut">
              <a:rPr lang="ru-RU" smtClean="0"/>
              <a:pPr/>
              <a:t>14.08.2020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B1D2639-076B-4CF0-9041-B573A585C25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37600" y="274956"/>
            <a:ext cx="2032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274643"/>
            <a:ext cx="80264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5657088" y="6557946"/>
            <a:ext cx="2669952" cy="226902"/>
          </a:xfrm>
        </p:spPr>
        <p:txBody>
          <a:bodyPr/>
          <a:lstStyle>
            <a:extLst/>
          </a:lstStyle>
          <a:p>
            <a:fld id="{877EC3A0-B79E-4BE1-859F-97C901502B04}" type="datetimeFigureOut">
              <a:rPr lang="ru-RU" smtClean="0"/>
              <a:pPr/>
              <a:t>14.08.2020</a:t>
            </a:fld>
            <a:endParaRPr lang="ru-RU"/>
          </a:p>
        </p:txBody>
      </p:sp>
      <p:sp>
        <p:nvSpPr>
          <p:cNvPr id="5" name="Нижний колонтитул 4"/>
          <p:cNvSpPr>
            <a:spLocks noGrp="1"/>
          </p:cNvSpPr>
          <p:nvPr>
            <p:ph type="ftr" sz="quarter" idx="11"/>
          </p:nvPr>
        </p:nvSpPr>
        <p:spPr>
          <a:xfrm>
            <a:off x="609600" y="6556248"/>
            <a:ext cx="4876800" cy="228600"/>
          </a:xfrm>
        </p:spPr>
        <p:txBody>
          <a:bodyPr/>
          <a:lstStyle>
            <a:extLst/>
          </a:lstStyle>
          <a:p>
            <a:endParaRPr lang="ru-RU"/>
          </a:p>
        </p:txBody>
      </p:sp>
      <p:sp>
        <p:nvSpPr>
          <p:cNvPr id="6" name="Номер слайда 5"/>
          <p:cNvSpPr>
            <a:spLocks noGrp="1"/>
          </p:cNvSpPr>
          <p:nvPr>
            <p:ph type="sldNum" sz="quarter" idx="12"/>
          </p:nvPr>
        </p:nvSpPr>
        <p:spPr>
          <a:xfrm>
            <a:off x="8339328" y="6553200"/>
            <a:ext cx="784448" cy="228600"/>
          </a:xfrm>
        </p:spPr>
        <p:txBody>
          <a:bodyPr/>
          <a:lstStyle>
            <a:lvl1pPr>
              <a:defRPr>
                <a:solidFill>
                  <a:schemeClr val="tx2"/>
                </a:solidFill>
              </a:defRPr>
            </a:lvl1pPr>
            <a:extLst/>
          </a:lstStyle>
          <a:p>
            <a:fld id="{4B1D2639-076B-4CF0-9041-B573A585C25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10871200" y="0"/>
            <a:ext cx="13208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609600" y="320040"/>
            <a:ext cx="9652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609600" y="1609416"/>
            <a:ext cx="9652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5661248" y="6557946"/>
            <a:ext cx="2669952" cy="226902"/>
          </a:xfrm>
          <a:prstGeom prst="rect">
            <a:avLst/>
          </a:prstGeom>
        </p:spPr>
        <p:txBody>
          <a:bodyPr vert="horz" tIns="0" bIns="0" anchor="b"/>
          <a:lstStyle>
            <a:lvl1pPr algn="l" eaLnBrk="1" latinLnBrk="0" hangingPunct="1">
              <a:defRPr kumimoji="0" sz="1000">
                <a:solidFill>
                  <a:schemeClr val="tx2"/>
                </a:solidFill>
              </a:defRPr>
            </a:lvl1pPr>
            <a:extLst/>
          </a:lstStyle>
          <a:p>
            <a:fld id="{877EC3A0-B79E-4BE1-859F-97C901502B04}" type="datetimeFigureOut">
              <a:rPr lang="ru-RU" smtClean="0"/>
              <a:pPr/>
              <a:t>14.08.2020</a:t>
            </a:fld>
            <a:endParaRPr lang="ru-RU"/>
          </a:p>
        </p:txBody>
      </p:sp>
      <p:sp>
        <p:nvSpPr>
          <p:cNvPr id="4" name="Нижний колонтитул 3"/>
          <p:cNvSpPr>
            <a:spLocks noGrp="1"/>
          </p:cNvSpPr>
          <p:nvPr>
            <p:ph type="ftr" sz="quarter" idx="3"/>
          </p:nvPr>
        </p:nvSpPr>
        <p:spPr>
          <a:xfrm>
            <a:off x="609600" y="6557946"/>
            <a:ext cx="48768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8335264" y="6556248"/>
            <a:ext cx="784448"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4B1D2639-076B-4CF0-9041-B573A585C259}"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4.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8.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ChangeArrowheads="1"/>
          </p:cNvSpPr>
          <p:nvPr/>
        </p:nvSpPr>
        <p:spPr bwMode="auto">
          <a:xfrm>
            <a:off x="814167" y="2992210"/>
            <a:ext cx="10234246" cy="1340303"/>
          </a:xfrm>
          <a:prstGeom prst="rect">
            <a:avLst/>
          </a:prstGeom>
          <a:noFill/>
          <a:ln>
            <a:noFill/>
          </a:ln>
          <a:effectLst/>
        </p:spPr>
        <p:txBody>
          <a:bodyPr lIns="109138" tIns="54571" rIns="109138" bIns="54571"/>
          <a:lstStyle>
            <a:lvl1pPr defTabSz="1308100">
              <a:defRPr sz="2400" baseline="-25000">
                <a:solidFill>
                  <a:schemeClr val="tx1"/>
                </a:solidFill>
                <a:latin typeface="Arial" panose="020B0604020202020204" pitchFamily="34" charset="0"/>
              </a:defRPr>
            </a:lvl1pPr>
            <a:lvl2pPr marL="742950" indent="-285750" defTabSz="1308100">
              <a:defRPr sz="2400" baseline="-25000">
                <a:solidFill>
                  <a:schemeClr val="tx1"/>
                </a:solidFill>
                <a:latin typeface="Arial" panose="020B0604020202020204" pitchFamily="34" charset="0"/>
              </a:defRPr>
            </a:lvl2pPr>
            <a:lvl3pPr marL="1143000" indent="-228600" defTabSz="1308100">
              <a:defRPr sz="2400" baseline="-25000">
                <a:solidFill>
                  <a:schemeClr val="tx1"/>
                </a:solidFill>
                <a:latin typeface="Arial" panose="020B0604020202020204" pitchFamily="34" charset="0"/>
              </a:defRPr>
            </a:lvl3pPr>
            <a:lvl4pPr marL="1600200" indent="-228600" defTabSz="1308100">
              <a:defRPr sz="2400" baseline="-25000">
                <a:solidFill>
                  <a:schemeClr val="tx1"/>
                </a:solidFill>
                <a:latin typeface="Arial" panose="020B0604020202020204" pitchFamily="34" charset="0"/>
              </a:defRPr>
            </a:lvl4pPr>
            <a:lvl5pPr marL="2057400" indent="-228600" defTabSz="1308100">
              <a:defRPr sz="2400" baseline="-25000">
                <a:solidFill>
                  <a:schemeClr val="tx1"/>
                </a:solidFill>
                <a:latin typeface="Arial" panose="020B0604020202020204" pitchFamily="34" charset="0"/>
              </a:defRPr>
            </a:lvl5pPr>
            <a:lvl6pPr marL="2514600" indent="-228600" defTabSz="13081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defTabSz="13081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defTabSz="13081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defTabSz="13081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r>
              <a:rPr lang="uz-Cyrl-UZ" sz="3600" b="1" dirty="0" smtClean="0">
                <a:solidFill>
                  <a:srgbClr val="C00000"/>
                </a:solidFill>
                <a:latin typeface="Times New Roman" pitchFamily="18" charset="0"/>
                <a:cs typeface="Times New Roman" pitchFamily="18" charset="0"/>
              </a:rPr>
              <a:t>“</a:t>
            </a:r>
            <a:r>
              <a:rPr lang="uz-Cyrl-UZ" sz="3600" b="1" dirty="0" smtClean="0">
                <a:solidFill>
                  <a:srgbClr val="C00000"/>
                </a:solidFill>
                <a:latin typeface="Times New Roman" pitchFamily="18" charset="0"/>
                <a:cs typeface="Times New Roman" pitchFamily="18" charset="0"/>
              </a:rPr>
              <a:t>INTERYER KO‘RINISHINI TASVIRLASH</a:t>
            </a:r>
            <a:r>
              <a:rPr lang="uz-Cyrl-UZ" sz="3600" b="1" dirty="0" smtClean="0">
                <a:solidFill>
                  <a:srgbClr val="C00000"/>
                </a:solidFill>
                <a:latin typeface="Times New Roman" pitchFamily="18" charset="0"/>
                <a:cs typeface="Times New Roman" pitchFamily="18" charset="0"/>
              </a:rPr>
              <a:t>” </a:t>
            </a:r>
            <a:r>
              <a:rPr lang="uz-Cyrl-UZ" sz="3600" b="1" dirty="0">
                <a:solidFill>
                  <a:srgbClr val="1818B4"/>
                </a:solidFill>
              </a:rPr>
              <a:t>mavzusidagi taqdimoti</a:t>
            </a:r>
            <a:endParaRPr lang="ru-RU" sz="3600" b="1" dirty="0">
              <a:solidFill>
                <a:srgbClr val="1818B4"/>
              </a:solidFill>
              <a:effectLst>
                <a:outerShdw blurRad="38100" dist="38100" dir="2700000" algn="tl">
                  <a:srgbClr val="FFFFFF"/>
                </a:outerShdw>
              </a:effectLst>
              <a:latin typeface="Times New Roman" pitchFamily="18" charset="0"/>
              <a:cs typeface="Times New Roman" pitchFamily="18" charset="0"/>
            </a:endParaRPr>
          </a:p>
        </p:txBody>
      </p:sp>
      <p:sp>
        <p:nvSpPr>
          <p:cNvPr id="10" name="Rectangle 3"/>
          <p:cNvSpPr>
            <a:spLocks noChangeArrowheads="1"/>
          </p:cNvSpPr>
          <p:nvPr/>
        </p:nvSpPr>
        <p:spPr bwMode="auto">
          <a:xfrm>
            <a:off x="5497300" y="5932714"/>
            <a:ext cx="5018299"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9138" tIns="54571" rIns="109138" bIns="54571"/>
          <a:lstStyle>
            <a:lvl1pPr defTabSz="1308100">
              <a:defRPr sz="2400" baseline="-25000">
                <a:solidFill>
                  <a:schemeClr val="tx1"/>
                </a:solidFill>
                <a:latin typeface="Arial" panose="020B0604020202020204" pitchFamily="34" charset="0"/>
              </a:defRPr>
            </a:lvl1pPr>
            <a:lvl2pPr marL="742950" indent="-285750" defTabSz="1308100">
              <a:defRPr sz="2400" baseline="-25000">
                <a:solidFill>
                  <a:schemeClr val="tx1"/>
                </a:solidFill>
                <a:latin typeface="Arial" panose="020B0604020202020204" pitchFamily="34" charset="0"/>
              </a:defRPr>
            </a:lvl2pPr>
            <a:lvl3pPr marL="1143000" indent="-228600" defTabSz="1308100">
              <a:defRPr sz="2400" baseline="-25000">
                <a:solidFill>
                  <a:schemeClr val="tx1"/>
                </a:solidFill>
                <a:latin typeface="Arial" panose="020B0604020202020204" pitchFamily="34" charset="0"/>
              </a:defRPr>
            </a:lvl3pPr>
            <a:lvl4pPr marL="1600200" indent="-228600" defTabSz="1308100">
              <a:defRPr sz="2400" baseline="-25000">
                <a:solidFill>
                  <a:schemeClr val="tx1"/>
                </a:solidFill>
                <a:latin typeface="Arial" panose="020B0604020202020204" pitchFamily="34" charset="0"/>
              </a:defRPr>
            </a:lvl4pPr>
            <a:lvl5pPr marL="2057400" indent="-228600" defTabSz="1308100">
              <a:defRPr sz="2400" baseline="-25000">
                <a:solidFill>
                  <a:schemeClr val="tx1"/>
                </a:solidFill>
                <a:latin typeface="Arial" panose="020B0604020202020204" pitchFamily="34" charset="0"/>
              </a:defRPr>
            </a:lvl5pPr>
            <a:lvl6pPr marL="2514600" indent="-228600" defTabSz="13081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defTabSz="13081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defTabSz="13081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defTabSz="13081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spcBef>
                <a:spcPct val="20000"/>
              </a:spcBef>
              <a:buClr>
                <a:schemeClr val="accent1"/>
              </a:buClr>
              <a:buFont typeface="Symbol" panose="05050102010706020507" pitchFamily="18" charset="2"/>
              <a:buNone/>
            </a:pPr>
            <a:r>
              <a:rPr lang="uz-Cyrl-UZ" sz="2800" b="1" dirty="0">
                <a:solidFill>
                  <a:srgbClr val="1818B4"/>
                </a:solidFill>
              </a:rPr>
              <a:t>Tuzuvchi: 	N.Jumaboyev</a:t>
            </a:r>
            <a:endParaRPr lang="uz-Cyrl-UZ" sz="2800" b="1" dirty="0">
              <a:solidFill>
                <a:srgbClr val="1818B4"/>
              </a:solidFill>
              <a:latin typeface="Times New Roman" pitchFamily="18" charset="0"/>
              <a:cs typeface="Times New Roman" pitchFamily="18" charset="0"/>
            </a:endParaRPr>
          </a:p>
        </p:txBody>
      </p:sp>
      <p:sp>
        <p:nvSpPr>
          <p:cNvPr id="11" name="Прямоугольник 1"/>
          <p:cNvSpPr>
            <a:spLocks noChangeArrowheads="1"/>
          </p:cNvSpPr>
          <p:nvPr/>
        </p:nvSpPr>
        <p:spPr bwMode="auto">
          <a:xfrm>
            <a:off x="1702190" y="743230"/>
            <a:ext cx="84582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aseline="-25000">
                <a:solidFill>
                  <a:schemeClr val="tx1"/>
                </a:solidFill>
                <a:latin typeface="Arial" panose="020B0604020202020204" pitchFamily="34" charset="0"/>
              </a:defRPr>
            </a:lvl1pPr>
            <a:lvl2pPr marL="742950" indent="-285750">
              <a:defRPr sz="2400" baseline="-25000">
                <a:solidFill>
                  <a:schemeClr val="tx1"/>
                </a:solidFill>
                <a:latin typeface="Arial" panose="020B0604020202020204" pitchFamily="34" charset="0"/>
              </a:defRPr>
            </a:lvl2pPr>
            <a:lvl3pPr marL="1143000" indent="-228600">
              <a:defRPr sz="2400" baseline="-25000">
                <a:solidFill>
                  <a:schemeClr val="tx1"/>
                </a:solidFill>
                <a:latin typeface="Arial" panose="020B0604020202020204" pitchFamily="34" charset="0"/>
              </a:defRPr>
            </a:lvl3pPr>
            <a:lvl4pPr marL="1600200" indent="-228600">
              <a:defRPr sz="2400" baseline="-25000">
                <a:solidFill>
                  <a:schemeClr val="tx1"/>
                </a:solidFill>
                <a:latin typeface="Arial" panose="020B0604020202020204" pitchFamily="34" charset="0"/>
              </a:defRPr>
            </a:lvl4pPr>
            <a:lvl5pPr marL="2057400" indent="-228600">
              <a:defRPr sz="2400" baseline="-25000">
                <a:solidFill>
                  <a:schemeClr val="tx1"/>
                </a:solidFill>
                <a:latin typeface="Arial" panose="020B0604020202020204" pitchFamily="34" charset="0"/>
              </a:defRPr>
            </a:lvl5pPr>
            <a:lvl6pPr marL="2514600" indent="-2286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r>
              <a:rPr lang="uz-Cyrl-UZ" b="1" dirty="0" smtClean="0">
                <a:solidFill>
                  <a:srgbClr val="1818B4"/>
                </a:solidFill>
              </a:rPr>
              <a:t>O’ZBEKISTON RESPUBLIKASI </a:t>
            </a:r>
            <a:endParaRPr lang="ru-RU" dirty="0" smtClean="0">
              <a:solidFill>
                <a:srgbClr val="1818B4"/>
              </a:solidFill>
            </a:endParaRPr>
          </a:p>
          <a:p>
            <a:pPr algn="ctr"/>
            <a:r>
              <a:rPr lang="uz-Cyrl-UZ" b="1" dirty="0" smtClean="0">
                <a:solidFill>
                  <a:srgbClr val="1818B4"/>
                </a:solidFill>
              </a:rPr>
              <a:t>OLIY VA O’RTA </a:t>
            </a:r>
            <a:r>
              <a:rPr lang="en-US" b="1" dirty="0" smtClean="0">
                <a:solidFill>
                  <a:srgbClr val="1818B4"/>
                </a:solidFill>
              </a:rPr>
              <a:t>MAXSUS </a:t>
            </a:r>
            <a:r>
              <a:rPr lang="uz-Cyrl-UZ" b="1" dirty="0" smtClean="0">
                <a:solidFill>
                  <a:srgbClr val="1818B4"/>
                </a:solidFill>
              </a:rPr>
              <a:t>TA’LIM VAZIRLIGI</a:t>
            </a:r>
            <a:endParaRPr lang="ru-RU" dirty="0" smtClean="0">
              <a:solidFill>
                <a:srgbClr val="1818B4"/>
              </a:solidFill>
            </a:endParaRPr>
          </a:p>
          <a:p>
            <a:pPr algn="ctr"/>
            <a:r>
              <a:rPr lang="uz-Cyrl-UZ" b="1" dirty="0" smtClean="0">
                <a:solidFill>
                  <a:srgbClr val="1818B4"/>
                </a:solidFill>
              </a:rPr>
              <a:t> </a:t>
            </a:r>
            <a:endParaRPr lang="ru-RU" dirty="0" smtClean="0">
              <a:solidFill>
                <a:srgbClr val="1818B4"/>
              </a:solidFill>
            </a:endParaRPr>
          </a:p>
          <a:p>
            <a:pPr algn="ctr"/>
            <a:r>
              <a:rPr lang="uz-Cyrl-UZ" b="1" dirty="0" smtClean="0">
                <a:solidFill>
                  <a:srgbClr val="1818B4"/>
                </a:solidFill>
              </a:rPr>
              <a:t>GULISTON DAVLAT UNIVERSITETI </a:t>
            </a:r>
            <a:endParaRPr lang="ru-RU" dirty="0" smtClean="0">
              <a:solidFill>
                <a:srgbClr val="1818B4"/>
              </a:solidFill>
            </a:endParaRPr>
          </a:p>
          <a:p>
            <a:pPr algn="ctr"/>
            <a:r>
              <a:rPr lang="uz-Cyrl-UZ" b="1" dirty="0" smtClean="0">
                <a:solidFill>
                  <a:srgbClr val="1818B4"/>
                </a:solidFill>
              </a:rPr>
              <a:t>SAN’ATSHUNOSLIK FAKULTETI </a:t>
            </a:r>
            <a:endParaRPr lang="ru-RU" dirty="0" smtClean="0">
              <a:solidFill>
                <a:srgbClr val="1818B4"/>
              </a:solidFill>
            </a:endParaRPr>
          </a:p>
          <a:p>
            <a:pPr algn="ctr"/>
            <a:r>
              <a:rPr lang="uz-Cyrl-UZ" b="1" dirty="0" smtClean="0">
                <a:solidFill>
                  <a:srgbClr val="1818B4"/>
                </a:solidFill>
              </a:rPr>
              <a:t>TASVIRIY SAN’AT VA MUHANDISLIK GRAFIKASI KAFEDRASI</a:t>
            </a:r>
            <a:r>
              <a:rPr lang="uz-Cyrl-UZ" b="1" dirty="0" smtClean="0">
                <a:solidFill>
                  <a:srgbClr val="1818B4"/>
                </a:solidFill>
                <a:latin typeface="Times New Roman" pitchFamily="18" charset="0"/>
                <a:cs typeface="Times New Roman" pitchFamily="18" charset="0"/>
              </a:rPr>
              <a:t> </a:t>
            </a:r>
            <a:endParaRPr lang="uz-Cyrl-UZ" dirty="0">
              <a:solidFill>
                <a:srgbClr val="1818B4"/>
              </a:solidFill>
              <a:latin typeface="Times New Roman" pitchFamily="18" charset="0"/>
              <a:ea typeface="Malgun Gothic" panose="020B0503020000020004" pitchFamily="34" charset="-127"/>
              <a:cs typeface="Times New Roman" pitchFamily="18" charset="0"/>
            </a:endParaRPr>
          </a:p>
        </p:txBody>
      </p:sp>
    </p:spTree>
    <p:extLst>
      <p:ext uri="{BB962C8B-B14F-4D97-AF65-F5344CB8AC3E}">
        <p14:creationId xmlns:p14="http://schemas.microsoft.com/office/powerpoint/2010/main" val="35395226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26571" y="252280"/>
            <a:ext cx="10537372" cy="5632311"/>
          </a:xfrm>
          <a:prstGeom prst="rect">
            <a:avLst/>
          </a:prstGeom>
        </p:spPr>
        <p:txBody>
          <a:bodyPr wrap="square">
            <a:spAutoFit/>
          </a:bodyPr>
          <a:lstStyle/>
          <a:p>
            <a:pPr algn="ctr"/>
            <a:r>
              <a:rPr lang="uz-Cyrl-UZ" b="1" dirty="0"/>
              <a:t>Interyer ko‘rinishini tasvirlash haqida umumiy </a:t>
            </a:r>
            <a:r>
              <a:rPr lang="uz-Cyrl-UZ" b="1" dirty="0" smtClean="0"/>
              <a:t>tushuncha</a:t>
            </a:r>
          </a:p>
          <a:p>
            <a:pPr algn="just"/>
            <a:r>
              <a:rPr lang="uz-Cyrl-UZ" b="1" dirty="0"/>
              <a:t>	</a:t>
            </a:r>
            <a:r>
              <a:rPr lang="en-US" dirty="0" err="1" smtClean="0"/>
              <a:t>Interer</a:t>
            </a:r>
            <a:r>
              <a:rPr lang="en-US" dirty="0" smtClean="0"/>
              <a:t> </a:t>
            </a:r>
            <a:r>
              <a:rPr lang="en-US" dirty="0" err="1"/>
              <a:t>mavzusi</a:t>
            </a:r>
            <a:r>
              <a:rPr lang="en-US" dirty="0"/>
              <a:t> </a:t>
            </a:r>
            <a:r>
              <a:rPr lang="en-US" dirty="0" err="1"/>
              <a:t>orqali</a:t>
            </a:r>
            <a:r>
              <a:rPr lang="en-US" dirty="0"/>
              <a:t> </a:t>
            </a:r>
            <a:r>
              <a:rPr lang="en-US" dirty="0" err="1"/>
              <a:t>talabalarga</a:t>
            </a:r>
            <a:r>
              <a:rPr lang="en-US" dirty="0"/>
              <a:t> </a:t>
            </a:r>
            <a:r>
              <a:rPr lang="en-US" dirty="0" err="1"/>
              <a:t>imorat</a:t>
            </a:r>
            <a:r>
              <a:rPr lang="en-US" dirty="0"/>
              <a:t> </a:t>
            </a:r>
            <a:r>
              <a:rPr lang="en-US" dirty="0" err="1"/>
              <a:t>intereri</a:t>
            </a:r>
            <a:r>
              <a:rPr lang="en-US" dirty="0"/>
              <a:t> </a:t>
            </a:r>
            <a:r>
              <a:rPr lang="en-US" dirty="0" err="1"/>
              <a:t>loyihasini</a:t>
            </a:r>
            <a:r>
              <a:rPr lang="en-US" dirty="0"/>
              <a:t> </a:t>
            </a:r>
            <a:r>
              <a:rPr lang="en-US" dirty="0" err="1"/>
              <a:t>yaratishda</a:t>
            </a:r>
            <a:r>
              <a:rPr lang="en-US" dirty="0"/>
              <a:t> </a:t>
            </a:r>
            <a:r>
              <a:rPr lang="en-US" dirty="0" err="1"/>
              <a:t>bilim</a:t>
            </a:r>
            <a:r>
              <a:rPr lang="en-US" dirty="0"/>
              <a:t> </a:t>
            </a:r>
            <a:r>
              <a:rPr lang="en-US" dirty="0" err="1"/>
              <a:t>va</a:t>
            </a:r>
            <a:r>
              <a:rPr lang="en-US" dirty="0"/>
              <a:t> </a:t>
            </a:r>
            <a:r>
              <a:rPr lang="en-US" dirty="0" err="1"/>
              <a:t>ko’nikma</a:t>
            </a:r>
            <a:r>
              <a:rPr lang="en-US" dirty="0"/>
              <a:t> </a:t>
            </a:r>
            <a:r>
              <a:rPr lang="en-US" dirty="0" err="1"/>
              <a:t>tashkil</a:t>
            </a:r>
            <a:r>
              <a:rPr lang="en-US" dirty="0"/>
              <a:t> </a:t>
            </a:r>
            <a:r>
              <a:rPr lang="en-US" dirty="0" err="1"/>
              <a:t>qiladi</a:t>
            </a:r>
            <a:r>
              <a:rPr lang="en-US" dirty="0"/>
              <a:t>. </a:t>
            </a:r>
            <a:r>
              <a:rPr lang="en-US" dirty="0" err="1"/>
              <a:t>Intererni</a:t>
            </a:r>
            <a:r>
              <a:rPr lang="en-US" dirty="0"/>
              <a:t> </a:t>
            </a:r>
            <a:r>
              <a:rPr lang="en-US" dirty="0" err="1"/>
              <a:t>naturaga</a:t>
            </a:r>
            <a:r>
              <a:rPr lang="en-US" dirty="0"/>
              <a:t> </a:t>
            </a:r>
            <a:r>
              <a:rPr lang="en-US" dirty="0" err="1"/>
              <a:t>qarab</a:t>
            </a:r>
            <a:r>
              <a:rPr lang="en-US" dirty="0"/>
              <a:t> </a:t>
            </a:r>
            <a:r>
              <a:rPr lang="en-US" dirty="0" err="1"/>
              <a:t>ishlashning</a:t>
            </a:r>
            <a:r>
              <a:rPr lang="en-US" dirty="0"/>
              <a:t> </a:t>
            </a:r>
            <a:r>
              <a:rPr lang="en-US" dirty="0" err="1"/>
              <a:t>ahamiyati</a:t>
            </a:r>
            <a:r>
              <a:rPr lang="en-US" dirty="0"/>
              <a:t> </a:t>
            </a:r>
            <a:r>
              <a:rPr lang="en-US" dirty="0" err="1"/>
              <a:t>katta</a:t>
            </a:r>
            <a:r>
              <a:rPr lang="en-US" dirty="0"/>
              <a:t>. </a:t>
            </a:r>
            <a:r>
              <a:rPr lang="en-US" dirty="0" err="1"/>
              <a:t>Talaba</a:t>
            </a:r>
            <a:r>
              <a:rPr lang="en-US" dirty="0"/>
              <a:t> </a:t>
            </a:r>
            <a:r>
              <a:rPr lang="en-US" dirty="0" err="1"/>
              <a:t>intererni</a:t>
            </a:r>
            <a:r>
              <a:rPr lang="en-US" dirty="0"/>
              <a:t> </a:t>
            </a:r>
            <a:r>
              <a:rPr lang="en-US" dirty="0" err="1"/>
              <a:t>chizish</a:t>
            </a:r>
            <a:r>
              <a:rPr lang="en-US" dirty="0"/>
              <a:t> </a:t>
            </a:r>
            <a:r>
              <a:rPr lang="en-US" dirty="0" err="1"/>
              <a:t>orqali</a:t>
            </a:r>
            <a:r>
              <a:rPr lang="en-US" dirty="0"/>
              <a:t> </a:t>
            </a:r>
            <a:r>
              <a:rPr lang="en-US" dirty="0" err="1"/>
              <a:t>ko’proq</a:t>
            </a:r>
            <a:r>
              <a:rPr lang="en-US" dirty="0"/>
              <a:t> </a:t>
            </a:r>
            <a:r>
              <a:rPr lang="en-US" dirty="0" err="1"/>
              <a:t>intererga</a:t>
            </a:r>
            <a:r>
              <a:rPr lang="en-US" dirty="0"/>
              <a:t> </a:t>
            </a:r>
            <a:r>
              <a:rPr lang="en-US" dirty="0" err="1"/>
              <a:t>xos</a:t>
            </a:r>
            <a:r>
              <a:rPr lang="en-US" dirty="0"/>
              <a:t> </a:t>
            </a:r>
            <a:r>
              <a:rPr lang="en-US" dirty="0" err="1"/>
              <a:t>bo’lgan</a:t>
            </a:r>
            <a:r>
              <a:rPr lang="en-US" dirty="0"/>
              <a:t> </a:t>
            </a:r>
            <a:r>
              <a:rPr lang="en-US" dirty="0" err="1"/>
              <a:t>xususiyatlarni</a:t>
            </a:r>
            <a:r>
              <a:rPr lang="en-US" dirty="0"/>
              <a:t> </a:t>
            </a:r>
            <a:r>
              <a:rPr lang="en-US" dirty="0" err="1"/>
              <a:t>o’rganadi</a:t>
            </a:r>
            <a:r>
              <a:rPr lang="en-US" dirty="0"/>
              <a:t>. </a:t>
            </a:r>
            <a:r>
              <a:rPr lang="en-US" dirty="0" err="1"/>
              <a:t>Uning</a:t>
            </a:r>
            <a:r>
              <a:rPr lang="en-US" dirty="0"/>
              <a:t> </a:t>
            </a:r>
            <a:r>
              <a:rPr lang="en-US" dirty="0" err="1"/>
              <a:t>perspektivasini</a:t>
            </a:r>
            <a:r>
              <a:rPr lang="en-US" dirty="0"/>
              <a:t> </a:t>
            </a:r>
            <a:r>
              <a:rPr lang="en-US" dirty="0" err="1"/>
              <a:t>chizishda</a:t>
            </a:r>
            <a:r>
              <a:rPr lang="en-US" dirty="0"/>
              <a:t> </a:t>
            </a:r>
            <a:r>
              <a:rPr lang="en-US" dirty="0" err="1"/>
              <a:t>turli</a:t>
            </a:r>
            <a:r>
              <a:rPr lang="en-US" dirty="0"/>
              <a:t> </a:t>
            </a:r>
            <a:r>
              <a:rPr lang="en-US" dirty="0" err="1"/>
              <a:t>qonun</a:t>
            </a:r>
            <a:r>
              <a:rPr lang="en-US" dirty="0"/>
              <a:t> </a:t>
            </a:r>
            <a:r>
              <a:rPr lang="en-US" dirty="0" err="1"/>
              <a:t>qoidalardan</a:t>
            </a:r>
            <a:r>
              <a:rPr lang="en-US" dirty="0"/>
              <a:t> </a:t>
            </a:r>
            <a:r>
              <a:rPr lang="en-US" dirty="0" err="1"/>
              <a:t>foydalanishga</a:t>
            </a:r>
            <a:r>
              <a:rPr lang="en-US" dirty="0"/>
              <a:t> </a:t>
            </a:r>
            <a:r>
              <a:rPr lang="en-US" dirty="0" err="1"/>
              <a:t>undaydi</a:t>
            </a:r>
            <a:r>
              <a:rPr lang="en-US" dirty="0"/>
              <a:t>. </a:t>
            </a:r>
            <a:r>
              <a:rPr lang="en-US" dirty="0" err="1"/>
              <a:t>Shuningdek</a:t>
            </a:r>
            <a:r>
              <a:rPr lang="en-US" dirty="0"/>
              <a:t>, </a:t>
            </a:r>
            <a:r>
              <a:rPr lang="en-US" dirty="0" err="1"/>
              <a:t>intererning</a:t>
            </a:r>
            <a:r>
              <a:rPr lang="en-US" dirty="0"/>
              <a:t> </a:t>
            </a:r>
            <a:r>
              <a:rPr lang="en-US" dirty="0" err="1"/>
              <a:t>konstruktiv</a:t>
            </a:r>
            <a:r>
              <a:rPr lang="en-US" dirty="0"/>
              <a:t> </a:t>
            </a:r>
            <a:r>
              <a:rPr lang="en-US" dirty="0" err="1"/>
              <a:t>kompozitsiyasi</a:t>
            </a:r>
            <a:r>
              <a:rPr lang="en-US" dirty="0"/>
              <a:t> </a:t>
            </a:r>
            <a:r>
              <a:rPr lang="en-US" dirty="0" err="1"/>
              <a:t>to’g’ri</a:t>
            </a:r>
            <a:r>
              <a:rPr lang="en-US" dirty="0"/>
              <a:t> </a:t>
            </a:r>
            <a:r>
              <a:rPr lang="en-US" dirty="0" err="1"/>
              <a:t>chizilgandan</a:t>
            </a:r>
            <a:r>
              <a:rPr lang="en-US" dirty="0"/>
              <a:t> sung </a:t>
            </a:r>
            <a:r>
              <a:rPr lang="en-US" dirty="0" err="1"/>
              <a:t>yorug’lik</a:t>
            </a:r>
            <a:r>
              <a:rPr lang="en-US" dirty="0"/>
              <a:t> </a:t>
            </a:r>
            <a:r>
              <a:rPr lang="en-US" dirty="0" err="1"/>
              <a:t>va</a:t>
            </a:r>
            <a:r>
              <a:rPr lang="en-US" dirty="0"/>
              <a:t> </a:t>
            </a:r>
            <a:r>
              <a:rPr lang="en-US" dirty="0" err="1"/>
              <a:t>soyalar</a:t>
            </a:r>
            <a:r>
              <a:rPr lang="en-US" dirty="0"/>
              <a:t> </a:t>
            </a:r>
            <a:r>
              <a:rPr lang="en-US" dirty="0" err="1"/>
              <a:t>ifodasiga</a:t>
            </a:r>
            <a:r>
              <a:rPr lang="en-US" dirty="0"/>
              <a:t> </a:t>
            </a:r>
            <a:r>
              <a:rPr lang="en-US" dirty="0" err="1"/>
              <a:t>o’tiladi</a:t>
            </a:r>
            <a:r>
              <a:rPr lang="en-US" dirty="0"/>
              <a:t>. </a:t>
            </a:r>
            <a:r>
              <a:rPr lang="en-US" dirty="0" err="1"/>
              <a:t>Chunki</a:t>
            </a:r>
            <a:r>
              <a:rPr lang="en-US" dirty="0"/>
              <a:t>, </a:t>
            </a:r>
            <a:r>
              <a:rPr lang="en-US" dirty="0" err="1"/>
              <a:t>perspektiva</a:t>
            </a:r>
            <a:r>
              <a:rPr lang="en-US" dirty="0"/>
              <a:t> </a:t>
            </a:r>
            <a:r>
              <a:rPr lang="en-US" dirty="0" err="1"/>
              <a:t>jihatidan</a:t>
            </a:r>
            <a:r>
              <a:rPr lang="en-US" dirty="0"/>
              <a:t> </a:t>
            </a:r>
            <a:r>
              <a:rPr lang="en-US" dirty="0" err="1"/>
              <a:t>noto’g’ri</a:t>
            </a:r>
            <a:r>
              <a:rPr lang="en-US" dirty="0"/>
              <a:t> </a:t>
            </a:r>
            <a:r>
              <a:rPr lang="en-US" dirty="0" err="1"/>
              <a:t>chizilgan</a:t>
            </a:r>
            <a:r>
              <a:rPr lang="en-US" dirty="0"/>
              <a:t> </a:t>
            </a:r>
            <a:r>
              <a:rPr lang="en-US" dirty="0" err="1"/>
              <a:t>intererni</a:t>
            </a:r>
            <a:r>
              <a:rPr lang="en-US" dirty="0"/>
              <a:t> </a:t>
            </a:r>
            <a:r>
              <a:rPr lang="en-US" dirty="0" err="1"/>
              <a:t>yorug’lik</a:t>
            </a:r>
            <a:r>
              <a:rPr lang="en-US" dirty="0"/>
              <a:t> </a:t>
            </a:r>
            <a:r>
              <a:rPr lang="en-US" dirty="0" err="1"/>
              <a:t>va</a:t>
            </a:r>
            <a:r>
              <a:rPr lang="en-US" dirty="0"/>
              <a:t> </a:t>
            </a:r>
            <a:r>
              <a:rPr lang="en-US" dirty="0" err="1"/>
              <a:t>soyalar</a:t>
            </a:r>
            <a:r>
              <a:rPr lang="en-US" dirty="0"/>
              <a:t> </a:t>
            </a:r>
            <a:r>
              <a:rPr lang="en-US" dirty="0" err="1"/>
              <a:t>bilan</a:t>
            </a:r>
            <a:r>
              <a:rPr lang="en-US" dirty="0"/>
              <a:t> </a:t>
            </a:r>
            <a:r>
              <a:rPr lang="en-US" dirty="0" err="1"/>
              <a:t>to’g’rilab</a:t>
            </a:r>
            <a:r>
              <a:rPr lang="en-US" dirty="0"/>
              <a:t> </a:t>
            </a:r>
            <a:r>
              <a:rPr lang="en-US" dirty="0" err="1"/>
              <a:t>bo’lmaydi</a:t>
            </a:r>
            <a:r>
              <a:rPr lang="en-US" dirty="0"/>
              <a:t>. </a:t>
            </a:r>
            <a:r>
              <a:rPr lang="en-US" dirty="0" err="1"/>
              <a:t>To’g’ri</a:t>
            </a:r>
            <a:r>
              <a:rPr lang="en-US" dirty="0"/>
              <a:t> </a:t>
            </a:r>
            <a:r>
              <a:rPr lang="en-US" dirty="0" err="1"/>
              <a:t>chizilgan</a:t>
            </a:r>
            <a:r>
              <a:rPr lang="en-US" dirty="0"/>
              <a:t> </a:t>
            </a:r>
            <a:r>
              <a:rPr lang="en-US" dirty="0" err="1"/>
              <a:t>interer</a:t>
            </a:r>
            <a:r>
              <a:rPr lang="en-US" dirty="0"/>
              <a:t> </a:t>
            </a:r>
            <a:r>
              <a:rPr lang="en-US" dirty="0" err="1"/>
              <a:t>perspektivasi</a:t>
            </a:r>
            <a:r>
              <a:rPr lang="en-US" dirty="0"/>
              <a:t> </a:t>
            </a:r>
            <a:r>
              <a:rPr lang="en-US" dirty="0" err="1"/>
              <a:t>yorug’lik</a:t>
            </a:r>
            <a:r>
              <a:rPr lang="en-US" dirty="0"/>
              <a:t> </a:t>
            </a:r>
            <a:r>
              <a:rPr lang="en-US" dirty="0" err="1"/>
              <a:t>vam</a:t>
            </a:r>
            <a:r>
              <a:rPr lang="en-US" dirty="0"/>
              <a:t> </a:t>
            </a:r>
            <a:r>
              <a:rPr lang="en-US" dirty="0" err="1"/>
              <a:t>soyalar</a:t>
            </a:r>
            <a:r>
              <a:rPr lang="en-US" dirty="0"/>
              <a:t> </a:t>
            </a:r>
            <a:r>
              <a:rPr lang="en-US" dirty="0" err="1"/>
              <a:t>bilan</a:t>
            </a:r>
            <a:r>
              <a:rPr lang="en-US" dirty="0"/>
              <a:t> </a:t>
            </a:r>
            <a:r>
              <a:rPr lang="en-US" dirty="0" err="1"/>
              <a:t>badiiylashtiriladi</a:t>
            </a:r>
            <a:r>
              <a:rPr lang="en-US" dirty="0"/>
              <a:t>. </a:t>
            </a:r>
            <a:r>
              <a:rPr lang="en-US" dirty="0" err="1"/>
              <a:t>Unga</a:t>
            </a:r>
            <a:r>
              <a:rPr lang="en-US" dirty="0"/>
              <a:t> </a:t>
            </a:r>
            <a:r>
              <a:rPr lang="en-US" dirty="0" err="1"/>
              <a:t>reallik</a:t>
            </a:r>
            <a:r>
              <a:rPr lang="en-US" dirty="0"/>
              <a:t> </a:t>
            </a:r>
            <a:r>
              <a:rPr lang="en-US" dirty="0" err="1"/>
              <a:t>taqdim</a:t>
            </a:r>
            <a:r>
              <a:rPr lang="en-US" dirty="0"/>
              <a:t> </a:t>
            </a:r>
            <a:r>
              <a:rPr lang="en-US" dirty="0" err="1"/>
              <a:t>etiladi</a:t>
            </a:r>
            <a:r>
              <a:rPr lang="en-US" dirty="0"/>
              <a:t>. </a:t>
            </a:r>
            <a:r>
              <a:rPr lang="en-US" dirty="0" err="1"/>
              <a:t>Natijada</a:t>
            </a:r>
            <a:r>
              <a:rPr lang="en-US" dirty="0"/>
              <a:t> </a:t>
            </a:r>
            <a:r>
              <a:rPr lang="en-US" dirty="0" err="1"/>
              <a:t>interer</a:t>
            </a:r>
            <a:r>
              <a:rPr lang="en-US" dirty="0"/>
              <a:t> </a:t>
            </a:r>
            <a:r>
              <a:rPr lang="en-US" dirty="0" err="1"/>
              <a:t>tasviri</a:t>
            </a:r>
            <a:r>
              <a:rPr lang="en-US" dirty="0"/>
              <a:t> </a:t>
            </a:r>
            <a:r>
              <a:rPr lang="en-US" dirty="0" err="1"/>
              <a:t>realistik</a:t>
            </a:r>
            <a:r>
              <a:rPr lang="en-US" dirty="0"/>
              <a:t> </a:t>
            </a:r>
            <a:r>
              <a:rPr lang="en-US" dirty="0" err="1"/>
              <a:t>ifodasini</a:t>
            </a:r>
            <a:r>
              <a:rPr lang="en-US" dirty="0"/>
              <a:t> </a:t>
            </a:r>
            <a:r>
              <a:rPr lang="en-US" dirty="0" err="1"/>
              <a:t>topadi</a:t>
            </a:r>
            <a:r>
              <a:rPr lang="en-US" dirty="0"/>
              <a:t>.</a:t>
            </a:r>
            <a:endParaRPr lang="ru-RU" dirty="0"/>
          </a:p>
          <a:p>
            <a:pPr algn="just"/>
            <a:r>
              <a:rPr lang="en-US" dirty="0" err="1"/>
              <a:t>Talabalar</a:t>
            </a:r>
            <a:r>
              <a:rPr lang="en-US" dirty="0"/>
              <a:t> </a:t>
            </a:r>
            <a:r>
              <a:rPr lang="en-US" dirty="0" err="1"/>
              <a:t>fantaziyasini</a:t>
            </a:r>
            <a:r>
              <a:rPr lang="en-US" dirty="0"/>
              <a:t>, </a:t>
            </a:r>
            <a:r>
              <a:rPr lang="en-US" dirty="0" err="1"/>
              <a:t>fazoviy</a:t>
            </a:r>
            <a:r>
              <a:rPr lang="en-US" dirty="0"/>
              <a:t> </a:t>
            </a:r>
            <a:r>
              <a:rPr lang="en-US" dirty="0" err="1"/>
              <a:t>intererni</a:t>
            </a:r>
            <a:r>
              <a:rPr lang="en-US" dirty="0"/>
              <a:t> </a:t>
            </a:r>
            <a:r>
              <a:rPr lang="en-US" dirty="0" err="1"/>
              <a:t>yaratishga</a:t>
            </a:r>
            <a:r>
              <a:rPr lang="en-US" dirty="0"/>
              <a:t> </a:t>
            </a:r>
            <a:r>
              <a:rPr lang="en-US" dirty="0" err="1"/>
              <a:t>o’rgatadi</a:t>
            </a:r>
            <a:r>
              <a:rPr lang="en-US" dirty="0"/>
              <a:t>. </a:t>
            </a:r>
            <a:r>
              <a:rPr lang="en-US" dirty="0" err="1"/>
              <a:t>Kelajak</a:t>
            </a:r>
            <a:r>
              <a:rPr lang="en-US" dirty="0"/>
              <a:t> </a:t>
            </a:r>
            <a:r>
              <a:rPr lang="en-US" dirty="0" err="1"/>
              <a:t>interer</a:t>
            </a:r>
            <a:r>
              <a:rPr lang="en-US" dirty="0"/>
              <a:t> </a:t>
            </a:r>
            <a:r>
              <a:rPr lang="en-US" dirty="0" err="1"/>
              <a:t>tasvirini</a:t>
            </a:r>
            <a:r>
              <a:rPr lang="en-US" dirty="0"/>
              <a:t> </a:t>
            </a:r>
            <a:r>
              <a:rPr lang="en-US" dirty="0" err="1"/>
              <a:t>yaratish</a:t>
            </a:r>
            <a:r>
              <a:rPr lang="en-US" dirty="0"/>
              <a:t> </a:t>
            </a:r>
            <a:r>
              <a:rPr lang="en-US" dirty="0" err="1"/>
              <a:t>talabadan</a:t>
            </a:r>
            <a:r>
              <a:rPr lang="en-US" dirty="0"/>
              <a:t> </a:t>
            </a:r>
            <a:r>
              <a:rPr lang="en-US" dirty="0" err="1"/>
              <a:t>ko’p</a:t>
            </a:r>
            <a:r>
              <a:rPr lang="en-US" dirty="0"/>
              <a:t> </a:t>
            </a:r>
            <a:r>
              <a:rPr lang="en-US" dirty="0" err="1"/>
              <a:t>bilim</a:t>
            </a:r>
            <a:r>
              <a:rPr lang="en-US" dirty="0"/>
              <a:t> </a:t>
            </a:r>
            <a:r>
              <a:rPr lang="en-US" dirty="0" err="1"/>
              <a:t>talab</a:t>
            </a:r>
            <a:r>
              <a:rPr lang="en-US" dirty="0"/>
              <a:t> </a:t>
            </a:r>
            <a:r>
              <a:rPr lang="en-US" dirty="0" err="1"/>
              <a:t>qiladi</a:t>
            </a:r>
            <a:r>
              <a:rPr lang="en-US" dirty="0"/>
              <a:t>. </a:t>
            </a:r>
            <a:r>
              <a:rPr lang="en-US" dirty="0" err="1"/>
              <a:t>Talaba</a:t>
            </a:r>
            <a:r>
              <a:rPr lang="en-US" dirty="0"/>
              <a:t> </a:t>
            </a:r>
            <a:r>
              <a:rPr lang="en-US" dirty="0" err="1"/>
              <a:t>oldingi</a:t>
            </a:r>
            <a:r>
              <a:rPr lang="en-US" dirty="0"/>
              <a:t> </a:t>
            </a:r>
            <a:r>
              <a:rPr lang="en-US" dirty="0" err="1"/>
              <a:t>naturadan</a:t>
            </a:r>
            <a:r>
              <a:rPr lang="en-US" dirty="0"/>
              <a:t> </a:t>
            </a:r>
            <a:r>
              <a:rPr lang="en-US" dirty="0" err="1"/>
              <a:t>chizgan</a:t>
            </a:r>
            <a:r>
              <a:rPr lang="en-US" dirty="0"/>
              <a:t> </a:t>
            </a:r>
            <a:r>
              <a:rPr lang="en-US" dirty="0" err="1"/>
              <a:t>interer</a:t>
            </a:r>
            <a:r>
              <a:rPr lang="en-US" dirty="0"/>
              <a:t> </a:t>
            </a:r>
            <a:r>
              <a:rPr lang="en-US" dirty="0" err="1"/>
              <a:t>tasvirlaridan</a:t>
            </a:r>
            <a:r>
              <a:rPr lang="en-US" dirty="0"/>
              <a:t> </a:t>
            </a:r>
            <a:r>
              <a:rPr lang="en-US" dirty="0" err="1"/>
              <a:t>ortirgan</a:t>
            </a:r>
            <a:r>
              <a:rPr lang="en-US" dirty="0"/>
              <a:t> </a:t>
            </a:r>
            <a:r>
              <a:rPr lang="en-US" dirty="0" err="1"/>
              <a:t>tajriba</a:t>
            </a:r>
            <a:r>
              <a:rPr lang="en-US" dirty="0"/>
              <a:t> </a:t>
            </a:r>
            <a:r>
              <a:rPr lang="en-US" dirty="0" err="1"/>
              <a:t>va</a:t>
            </a:r>
            <a:r>
              <a:rPr lang="en-US" dirty="0"/>
              <a:t> </a:t>
            </a:r>
            <a:r>
              <a:rPr lang="en-US" dirty="0" err="1"/>
              <a:t>ko’nikmalarga</a:t>
            </a:r>
            <a:r>
              <a:rPr lang="en-US" dirty="0"/>
              <a:t> </a:t>
            </a:r>
            <a:r>
              <a:rPr lang="en-US" dirty="0" err="1"/>
              <a:t>tayanishga</a:t>
            </a:r>
            <a:r>
              <a:rPr lang="en-US" dirty="0"/>
              <a:t> </a:t>
            </a:r>
            <a:r>
              <a:rPr lang="en-US" dirty="0" err="1"/>
              <a:t>majbur</a:t>
            </a:r>
            <a:r>
              <a:rPr lang="en-US" dirty="0"/>
              <a:t> </a:t>
            </a:r>
            <a:r>
              <a:rPr lang="en-US" dirty="0" err="1"/>
              <a:t>bo’ladi</a:t>
            </a:r>
            <a:r>
              <a:rPr lang="en-US" dirty="0"/>
              <a:t>. </a:t>
            </a:r>
            <a:r>
              <a:rPr lang="en-US" dirty="0" err="1"/>
              <a:t>Hammamizga</a:t>
            </a:r>
            <a:r>
              <a:rPr lang="en-US" dirty="0"/>
              <a:t> </a:t>
            </a:r>
            <a:r>
              <a:rPr lang="en-US" dirty="0" err="1"/>
              <a:t>malumki</a:t>
            </a:r>
            <a:r>
              <a:rPr lang="en-US" dirty="0"/>
              <a:t> </a:t>
            </a:r>
            <a:r>
              <a:rPr lang="en-US" dirty="0" err="1"/>
              <a:t>interer</a:t>
            </a:r>
            <a:r>
              <a:rPr lang="en-US" dirty="0"/>
              <a:t> </a:t>
            </a:r>
            <a:r>
              <a:rPr lang="en-US" dirty="0" err="1"/>
              <a:t>asosan</a:t>
            </a:r>
            <a:r>
              <a:rPr lang="en-US" dirty="0"/>
              <a:t> 4 </a:t>
            </a:r>
            <a:r>
              <a:rPr lang="en-US" dirty="0" err="1"/>
              <a:t>devor</a:t>
            </a:r>
            <a:r>
              <a:rPr lang="en-US" dirty="0"/>
              <a:t>, shift </a:t>
            </a:r>
            <a:r>
              <a:rPr lang="en-US" dirty="0" err="1"/>
              <a:t>va</a:t>
            </a:r>
            <a:r>
              <a:rPr lang="en-US" dirty="0"/>
              <a:t> pol </a:t>
            </a:r>
            <a:r>
              <a:rPr lang="en-US" dirty="0" err="1"/>
              <a:t>orasidagi</a:t>
            </a:r>
            <a:r>
              <a:rPr lang="en-US" dirty="0"/>
              <a:t> </a:t>
            </a:r>
            <a:r>
              <a:rPr lang="en-US" dirty="0" err="1"/>
              <a:t>fazoviy</a:t>
            </a:r>
            <a:r>
              <a:rPr lang="en-US" dirty="0"/>
              <a:t> </a:t>
            </a:r>
            <a:r>
              <a:rPr lang="en-US" dirty="0" err="1"/>
              <a:t>muhitni</a:t>
            </a:r>
            <a:r>
              <a:rPr lang="en-US" dirty="0"/>
              <a:t> </a:t>
            </a:r>
            <a:r>
              <a:rPr lang="en-US" dirty="0" err="1"/>
              <a:t>tashkil</a:t>
            </a:r>
            <a:r>
              <a:rPr lang="en-US" dirty="0"/>
              <a:t> </a:t>
            </a:r>
            <a:r>
              <a:rPr lang="en-US" dirty="0" err="1"/>
              <a:t>qiladi</a:t>
            </a:r>
            <a:r>
              <a:rPr lang="en-US" dirty="0"/>
              <a:t>. </a:t>
            </a:r>
            <a:r>
              <a:rPr lang="en-US" dirty="0" err="1"/>
              <a:t>Kelajak</a:t>
            </a:r>
            <a:r>
              <a:rPr lang="en-US" dirty="0"/>
              <a:t> </a:t>
            </a:r>
            <a:r>
              <a:rPr lang="en-US" dirty="0" err="1"/>
              <a:t>intereri</a:t>
            </a:r>
            <a:r>
              <a:rPr lang="en-US" dirty="0"/>
              <a:t> </a:t>
            </a:r>
            <a:r>
              <a:rPr lang="en-US" dirty="0" err="1"/>
              <a:t>yaratishda</a:t>
            </a:r>
            <a:r>
              <a:rPr lang="en-US" dirty="0"/>
              <a:t> </a:t>
            </a:r>
            <a:r>
              <a:rPr lang="en-US" dirty="0" err="1"/>
              <a:t>mavjud</a:t>
            </a:r>
            <a:r>
              <a:rPr lang="en-US" dirty="0"/>
              <a:t> </a:t>
            </a:r>
            <a:r>
              <a:rPr lang="en-US" dirty="0" err="1"/>
              <a:t>fazoviy</a:t>
            </a:r>
            <a:r>
              <a:rPr lang="en-US" dirty="0"/>
              <a:t> </a:t>
            </a:r>
            <a:r>
              <a:rPr lang="en-US" dirty="0" err="1"/>
              <a:t>muhit</a:t>
            </a:r>
            <a:r>
              <a:rPr lang="en-US" dirty="0"/>
              <a:t> </a:t>
            </a:r>
            <a:r>
              <a:rPr lang="en-US" dirty="0" err="1"/>
              <a:t>kompozittsiyasini</a:t>
            </a:r>
            <a:r>
              <a:rPr lang="en-US" dirty="0"/>
              <a:t> </a:t>
            </a:r>
            <a:r>
              <a:rPr lang="en-US" dirty="0" err="1"/>
              <a:t>tubdan</a:t>
            </a:r>
            <a:r>
              <a:rPr lang="en-US" dirty="0"/>
              <a:t> </a:t>
            </a:r>
            <a:r>
              <a:rPr lang="en-US" dirty="0" err="1"/>
              <a:t>o’zgartirish</a:t>
            </a:r>
            <a:r>
              <a:rPr lang="en-US" dirty="0"/>
              <a:t> </a:t>
            </a:r>
            <a:r>
              <a:rPr lang="en-US" dirty="0" err="1"/>
              <a:t>masalalari</a:t>
            </a:r>
            <a:r>
              <a:rPr lang="en-US" dirty="0"/>
              <a:t> </a:t>
            </a:r>
            <a:r>
              <a:rPr lang="en-US" dirty="0" err="1"/>
              <a:t>ustida</a:t>
            </a:r>
            <a:r>
              <a:rPr lang="en-US" dirty="0"/>
              <a:t> </a:t>
            </a:r>
            <a:r>
              <a:rPr lang="en-US" dirty="0" err="1"/>
              <a:t>mashqlar</a:t>
            </a:r>
            <a:r>
              <a:rPr lang="en-US" dirty="0"/>
              <a:t> </a:t>
            </a:r>
            <a:r>
              <a:rPr lang="en-US" dirty="0" err="1"/>
              <a:t>bajarishga</a:t>
            </a:r>
            <a:r>
              <a:rPr lang="en-US" dirty="0"/>
              <a:t> </a:t>
            </a:r>
            <a:r>
              <a:rPr lang="en-US" dirty="0" err="1"/>
              <a:t>to’g’ri</a:t>
            </a:r>
            <a:r>
              <a:rPr lang="en-US" dirty="0"/>
              <a:t> </a:t>
            </a:r>
            <a:r>
              <a:rPr lang="en-US" dirty="0" err="1"/>
              <a:t>keladi</a:t>
            </a:r>
            <a:r>
              <a:rPr lang="en-US" dirty="0"/>
              <a:t>. </a:t>
            </a:r>
            <a:r>
              <a:rPr lang="en-US" dirty="0" err="1"/>
              <a:t>Mazkur</a:t>
            </a:r>
            <a:r>
              <a:rPr lang="en-US" dirty="0"/>
              <a:t> </a:t>
            </a:r>
            <a:r>
              <a:rPr lang="en-US" dirty="0" err="1"/>
              <a:t>vazifani</a:t>
            </a:r>
            <a:r>
              <a:rPr lang="en-US" dirty="0"/>
              <a:t> </a:t>
            </a:r>
            <a:r>
              <a:rPr lang="en-US" dirty="0" err="1"/>
              <a:t>bajarishda</a:t>
            </a:r>
            <a:r>
              <a:rPr lang="en-US" dirty="0"/>
              <a:t> </a:t>
            </a:r>
            <a:r>
              <a:rPr lang="en-US" dirty="0" err="1"/>
              <a:t>talaba</a:t>
            </a:r>
            <a:r>
              <a:rPr lang="en-US" dirty="0"/>
              <a:t> </a:t>
            </a:r>
            <a:r>
              <a:rPr lang="en-US" dirty="0" err="1"/>
              <a:t>ijodiy</a:t>
            </a:r>
            <a:r>
              <a:rPr lang="en-US" dirty="0"/>
              <a:t> </a:t>
            </a:r>
            <a:r>
              <a:rPr lang="en-US" dirty="0" err="1"/>
              <a:t>yondoshishga</a:t>
            </a:r>
            <a:r>
              <a:rPr lang="en-US" dirty="0"/>
              <a:t> </a:t>
            </a:r>
            <a:r>
              <a:rPr lang="en-US" dirty="0" err="1"/>
              <a:t>majbur</a:t>
            </a:r>
            <a:r>
              <a:rPr lang="en-US" dirty="0"/>
              <a:t> </a:t>
            </a:r>
            <a:r>
              <a:rPr lang="en-US" dirty="0" err="1"/>
              <a:t>bo’ladi</a:t>
            </a:r>
            <a:r>
              <a:rPr lang="en-US" dirty="0"/>
              <a:t>. </a:t>
            </a:r>
            <a:r>
              <a:rPr lang="en-US" dirty="0" err="1"/>
              <a:t>Interer</a:t>
            </a:r>
            <a:r>
              <a:rPr lang="en-US" dirty="0"/>
              <a:t> </a:t>
            </a:r>
            <a:r>
              <a:rPr lang="en-US" dirty="0" err="1"/>
              <a:t>muhitini</a:t>
            </a:r>
            <a:r>
              <a:rPr lang="en-US" dirty="0"/>
              <a:t> </a:t>
            </a:r>
            <a:r>
              <a:rPr lang="en-US" dirty="0" err="1"/>
              <a:t>o’zgartirish</a:t>
            </a:r>
            <a:r>
              <a:rPr lang="en-US" dirty="0"/>
              <a:t> </a:t>
            </a:r>
            <a:r>
              <a:rPr lang="en-US" dirty="0" err="1"/>
              <a:t>uchun</a:t>
            </a:r>
            <a:r>
              <a:rPr lang="en-US" dirty="0"/>
              <a:t> </a:t>
            </a:r>
            <a:r>
              <a:rPr lang="en-US" dirty="0" err="1"/>
              <a:t>turli</a:t>
            </a:r>
            <a:r>
              <a:rPr lang="en-US" dirty="0"/>
              <a:t> </a:t>
            </a:r>
            <a:r>
              <a:rPr lang="en-US" dirty="0" err="1"/>
              <a:t>formadagi</a:t>
            </a:r>
            <a:r>
              <a:rPr lang="en-US" dirty="0"/>
              <a:t> </a:t>
            </a:r>
            <a:r>
              <a:rPr lang="en-US" dirty="0" err="1"/>
              <a:t>devorlardan</a:t>
            </a:r>
            <a:r>
              <a:rPr lang="en-US" dirty="0"/>
              <a:t> </a:t>
            </a:r>
            <a:r>
              <a:rPr lang="en-US" dirty="0" err="1"/>
              <a:t>va</a:t>
            </a:r>
            <a:r>
              <a:rPr lang="en-US" dirty="0"/>
              <a:t> </a:t>
            </a:r>
            <a:r>
              <a:rPr lang="en-US" dirty="0" err="1"/>
              <a:t>shft</a:t>
            </a:r>
            <a:r>
              <a:rPr lang="en-US" dirty="0"/>
              <a:t> </a:t>
            </a:r>
            <a:r>
              <a:rPr lang="en-US" dirty="0" err="1"/>
              <a:t>konstrruksiyalaridan</a:t>
            </a:r>
            <a:r>
              <a:rPr lang="en-US" dirty="0"/>
              <a:t> </a:t>
            </a:r>
            <a:r>
              <a:rPr lang="en-US" dirty="0" err="1"/>
              <a:t>foydalanishga</a:t>
            </a:r>
            <a:r>
              <a:rPr lang="en-US" dirty="0"/>
              <a:t> </a:t>
            </a:r>
            <a:r>
              <a:rPr lang="en-US" dirty="0" err="1"/>
              <a:t>majbur</a:t>
            </a:r>
            <a:r>
              <a:rPr lang="en-US" dirty="0"/>
              <a:t> </a:t>
            </a:r>
            <a:r>
              <a:rPr lang="en-US" dirty="0" err="1"/>
              <a:t>bo’ladi</a:t>
            </a:r>
            <a:r>
              <a:rPr lang="en-US" dirty="0"/>
              <a:t>. Bu </a:t>
            </a:r>
            <a:r>
              <a:rPr lang="en-US" dirty="0" err="1"/>
              <a:t>erda</a:t>
            </a:r>
            <a:r>
              <a:rPr lang="en-US" dirty="0"/>
              <a:t> ham </a:t>
            </a:r>
            <a:r>
              <a:rPr lang="en-US" dirty="0" err="1"/>
              <a:t>konstruktiv</a:t>
            </a:r>
            <a:r>
              <a:rPr lang="en-US" dirty="0"/>
              <a:t> </a:t>
            </a:r>
            <a:r>
              <a:rPr lang="en-US" dirty="0" err="1"/>
              <a:t>asos</a:t>
            </a:r>
            <a:r>
              <a:rPr lang="en-US" dirty="0"/>
              <a:t> </a:t>
            </a:r>
            <a:r>
              <a:rPr lang="en-US" dirty="0" err="1"/>
              <a:t>birinchi</a:t>
            </a:r>
            <a:r>
              <a:rPr lang="en-US" dirty="0"/>
              <a:t> </a:t>
            </a:r>
            <a:r>
              <a:rPr lang="en-US" dirty="0" err="1"/>
              <a:t>o’rinda</a:t>
            </a:r>
            <a:r>
              <a:rPr lang="en-US" dirty="0"/>
              <a:t> </a:t>
            </a:r>
            <a:r>
              <a:rPr lang="en-US" dirty="0" err="1"/>
              <a:t>turadi</a:t>
            </a:r>
            <a:r>
              <a:rPr lang="en-US" dirty="0"/>
              <a:t>. </a:t>
            </a:r>
            <a:r>
              <a:rPr lang="en-US" dirty="0" err="1"/>
              <a:t>Konstrruktiv</a:t>
            </a:r>
            <a:r>
              <a:rPr lang="en-US" dirty="0"/>
              <a:t> </a:t>
            </a:r>
            <a:r>
              <a:rPr lang="en-US" dirty="0" err="1"/>
              <a:t>asos</a:t>
            </a:r>
            <a:r>
              <a:rPr lang="en-US" dirty="0"/>
              <a:t> </a:t>
            </a:r>
            <a:r>
              <a:rPr lang="en-US" dirty="0" err="1"/>
              <a:t>mustahkam</a:t>
            </a:r>
            <a:r>
              <a:rPr lang="en-US" dirty="0"/>
              <a:t>, </a:t>
            </a:r>
            <a:r>
              <a:rPr lang="en-US" dirty="0" err="1"/>
              <a:t>shinam</a:t>
            </a:r>
            <a:r>
              <a:rPr lang="en-US" dirty="0"/>
              <a:t> </a:t>
            </a:r>
            <a:r>
              <a:rPr lang="en-US" dirty="0" err="1"/>
              <a:t>va</a:t>
            </a:r>
            <a:r>
              <a:rPr lang="en-US" dirty="0"/>
              <a:t> boy </a:t>
            </a:r>
            <a:r>
              <a:rPr lang="en-US" dirty="0" err="1"/>
              <a:t>kompozittsiyaga</a:t>
            </a:r>
            <a:r>
              <a:rPr lang="en-US" dirty="0"/>
              <a:t> </a:t>
            </a:r>
            <a:r>
              <a:rPr lang="en-US" dirty="0" err="1"/>
              <a:t>ega</a:t>
            </a:r>
            <a:r>
              <a:rPr lang="en-US" dirty="0"/>
              <a:t> </a:t>
            </a:r>
            <a:r>
              <a:rPr lang="en-US" dirty="0" err="1"/>
              <a:t>bo’lishiga</a:t>
            </a:r>
            <a:r>
              <a:rPr lang="en-US" dirty="0"/>
              <a:t> </a:t>
            </a:r>
            <a:r>
              <a:rPr lang="en-US" dirty="0" err="1"/>
              <a:t>etibor</a:t>
            </a:r>
            <a:r>
              <a:rPr lang="en-US" dirty="0"/>
              <a:t> </a:t>
            </a:r>
            <a:r>
              <a:rPr lang="en-US" dirty="0" err="1"/>
              <a:t>qaratadi</a:t>
            </a:r>
            <a:r>
              <a:rPr lang="en-US" dirty="0"/>
              <a:t>. </a:t>
            </a:r>
            <a:r>
              <a:rPr lang="en-US" dirty="0" err="1"/>
              <a:t>So’ngi</a:t>
            </a:r>
            <a:r>
              <a:rPr lang="en-US" dirty="0"/>
              <a:t> </a:t>
            </a:r>
            <a:r>
              <a:rPr lang="en-US" dirty="0" err="1"/>
              <a:t>bosqichda</a:t>
            </a:r>
            <a:r>
              <a:rPr lang="en-US" dirty="0"/>
              <a:t> </a:t>
            </a:r>
            <a:r>
              <a:rPr lang="en-US" dirty="0" err="1"/>
              <a:t>to’g’ri</a:t>
            </a:r>
            <a:r>
              <a:rPr lang="en-US" dirty="0"/>
              <a:t> </a:t>
            </a:r>
            <a:r>
              <a:rPr lang="en-US" dirty="0" err="1"/>
              <a:t>topilgan</a:t>
            </a:r>
            <a:r>
              <a:rPr lang="en-US" dirty="0"/>
              <a:t> </a:t>
            </a:r>
            <a:r>
              <a:rPr lang="en-US" dirty="0" err="1"/>
              <a:t>konstruktiv</a:t>
            </a:r>
            <a:r>
              <a:rPr lang="en-US" dirty="0"/>
              <a:t> </a:t>
            </a:r>
            <a:r>
              <a:rPr lang="en-US" dirty="0" err="1"/>
              <a:t>asos</a:t>
            </a:r>
            <a:r>
              <a:rPr lang="en-US" dirty="0"/>
              <a:t> </a:t>
            </a:r>
            <a:r>
              <a:rPr lang="en-US" dirty="0" err="1"/>
              <a:t>badiiylashtiriladi</a:t>
            </a:r>
            <a:r>
              <a:rPr lang="en-US" dirty="0"/>
              <a:t>. </a:t>
            </a:r>
            <a:r>
              <a:rPr lang="en-US" dirty="0" err="1"/>
              <a:t>Unda</a:t>
            </a:r>
            <a:r>
              <a:rPr lang="en-US" dirty="0"/>
              <a:t> </a:t>
            </a:r>
            <a:r>
              <a:rPr lang="en-US" dirty="0" err="1"/>
              <a:t>turli</a:t>
            </a:r>
            <a:r>
              <a:rPr lang="en-US" dirty="0"/>
              <a:t> </a:t>
            </a:r>
            <a:r>
              <a:rPr lang="en-US" dirty="0" err="1"/>
              <a:t>xil</a:t>
            </a:r>
            <a:r>
              <a:rPr lang="en-US" dirty="0"/>
              <a:t> </a:t>
            </a:r>
            <a:r>
              <a:rPr lang="en-US" dirty="0" err="1"/>
              <a:t>bezak</a:t>
            </a:r>
            <a:r>
              <a:rPr lang="en-US" dirty="0"/>
              <a:t> </a:t>
            </a:r>
            <a:r>
              <a:rPr lang="en-US" dirty="0" err="1"/>
              <a:t>turlari</a:t>
            </a:r>
            <a:r>
              <a:rPr lang="en-US" dirty="0"/>
              <a:t>, rang </a:t>
            </a:r>
            <a:r>
              <a:rPr lang="en-US" dirty="0" err="1"/>
              <a:t>va</a:t>
            </a:r>
            <a:r>
              <a:rPr lang="en-US" dirty="0"/>
              <a:t> </a:t>
            </a:r>
            <a:r>
              <a:rPr lang="en-US" dirty="0" err="1"/>
              <a:t>kichik</a:t>
            </a:r>
            <a:r>
              <a:rPr lang="en-US" dirty="0"/>
              <a:t> </a:t>
            </a:r>
            <a:r>
              <a:rPr lang="en-US" dirty="0" err="1"/>
              <a:t>kompozittsion</a:t>
            </a:r>
            <a:r>
              <a:rPr lang="en-US" dirty="0"/>
              <a:t> </a:t>
            </a:r>
            <a:r>
              <a:rPr lang="en-US" dirty="0" err="1"/>
              <a:t>elementlardan</a:t>
            </a:r>
            <a:r>
              <a:rPr lang="en-US" dirty="0"/>
              <a:t> </a:t>
            </a:r>
            <a:r>
              <a:rPr lang="en-US" dirty="0" err="1"/>
              <a:t>foydalaniladi</a:t>
            </a:r>
            <a:r>
              <a:rPr lang="en-US" dirty="0"/>
              <a:t>.</a:t>
            </a:r>
            <a:endParaRPr lang="ru-RU" dirty="0"/>
          </a:p>
        </p:txBody>
      </p:sp>
    </p:spTree>
    <p:extLst>
      <p:ext uri="{BB962C8B-B14F-4D97-AF65-F5344CB8AC3E}">
        <p14:creationId xmlns:p14="http://schemas.microsoft.com/office/powerpoint/2010/main" val="2807671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15685" y="249427"/>
            <a:ext cx="10548257" cy="2585323"/>
          </a:xfrm>
          <a:prstGeom prst="rect">
            <a:avLst/>
          </a:prstGeom>
        </p:spPr>
        <p:txBody>
          <a:bodyPr wrap="square">
            <a:spAutoFit/>
          </a:bodyPr>
          <a:lstStyle/>
          <a:p>
            <a:r>
              <a:rPr lang="uz-Cyrl-UZ" dirty="0" smtClean="0"/>
              <a:t>	Bu </a:t>
            </a:r>
            <a:r>
              <a:rPr lang="uz-Cyrl-UZ" dirty="0"/>
              <a:t>o’z navbatida talaba tasavvurini oshirishga, intererni  badiiy asar  darajasiga  ko’tarishga ko’nikma hosil qildiradi. </a:t>
            </a:r>
            <a:endParaRPr lang="ru-RU" dirty="0"/>
          </a:p>
          <a:p>
            <a:r>
              <a:rPr lang="uz-Cyrl-UZ" dirty="0"/>
              <a:t>         O’quv jarayonida talabalar  gips haykallarni intererga bog’lab chizishga o’tishi avvalgi vazifalarda bajarilgan mavzularni o’z ichiga qamrab oladi. Turli shaklga tegishli bo’lgan qismlarini tasvirlashni amalda chizib o’rganadilar, bu esa talabalarni tasviriy san’atning tarkibiy qismi bo’lgan "Qalamtasvir" fani haqidagi bilim va chizish salohiyatlarini yuqori pog’onada o’stirishga asos bo’ladi.</a:t>
            </a:r>
            <a:endParaRPr lang="ru-RU" dirty="0"/>
          </a:p>
          <a:p>
            <a:r>
              <a:rPr lang="en-US" dirty="0" err="1"/>
              <a:t>Odam</a:t>
            </a:r>
            <a:r>
              <a:rPr lang="en-US" dirty="0"/>
              <a:t> </a:t>
            </a:r>
            <a:r>
              <a:rPr lang="en-US" dirty="0" err="1"/>
              <a:t>tanasi</a:t>
            </a:r>
            <a:r>
              <a:rPr lang="en-US" dirty="0"/>
              <a:t>  </a:t>
            </a:r>
            <a:r>
              <a:rPr lang="en-US" dirty="0" err="1"/>
              <a:t>tuzilishi</a:t>
            </a:r>
            <a:r>
              <a:rPr lang="en-US" dirty="0"/>
              <a:t> </a:t>
            </a:r>
            <a:r>
              <a:rPr lang="en-US" dirty="0" err="1"/>
              <a:t>o’ta</a:t>
            </a:r>
            <a:r>
              <a:rPr lang="en-US" dirty="0"/>
              <a:t> </a:t>
            </a:r>
            <a:r>
              <a:rPr lang="en-US" dirty="0" err="1"/>
              <a:t>murakkab</a:t>
            </a:r>
            <a:r>
              <a:rPr lang="en-US" dirty="0"/>
              <a:t> </a:t>
            </a:r>
            <a:r>
              <a:rPr lang="en-US" dirty="0" err="1"/>
              <a:t>va</a:t>
            </a:r>
            <a:r>
              <a:rPr lang="en-US" dirty="0"/>
              <a:t> </a:t>
            </a:r>
            <a:r>
              <a:rPr lang="en-US" dirty="0" err="1"/>
              <a:t>ko’p</a:t>
            </a:r>
            <a:r>
              <a:rPr lang="en-US" dirty="0"/>
              <a:t> </a:t>
            </a:r>
            <a:r>
              <a:rPr lang="en-US" dirty="0" err="1"/>
              <a:t>qirralidir</a:t>
            </a:r>
            <a:r>
              <a:rPr lang="en-US" dirty="0"/>
              <a:t>. </a:t>
            </a:r>
            <a:r>
              <a:rPr lang="en-US" dirty="0" err="1"/>
              <a:t>Xar</a:t>
            </a:r>
            <a:r>
              <a:rPr lang="en-US" dirty="0"/>
              <a:t> </a:t>
            </a:r>
            <a:r>
              <a:rPr lang="en-US" dirty="0" err="1"/>
              <a:t>bir</a:t>
            </a:r>
            <a:r>
              <a:rPr lang="en-US" dirty="0"/>
              <a:t> </a:t>
            </a:r>
            <a:r>
              <a:rPr lang="en-US" dirty="0" err="1"/>
              <a:t>odam</a:t>
            </a:r>
            <a:r>
              <a:rPr lang="en-US" dirty="0"/>
              <a:t> </a:t>
            </a:r>
            <a:r>
              <a:rPr lang="en-US" dirty="0" err="1"/>
              <a:t>boshining</a:t>
            </a:r>
            <a:r>
              <a:rPr lang="en-US" dirty="0"/>
              <a:t> </a:t>
            </a:r>
            <a:r>
              <a:rPr lang="en-US" dirty="0" err="1"/>
              <a:t>kalla</a:t>
            </a:r>
            <a:r>
              <a:rPr lang="en-US" dirty="0"/>
              <a:t> </a:t>
            </a:r>
            <a:r>
              <a:rPr lang="en-US" dirty="0" err="1"/>
              <a:t>suyagi</a:t>
            </a:r>
            <a:r>
              <a:rPr lang="en-US" dirty="0"/>
              <a:t> </a:t>
            </a:r>
            <a:r>
              <a:rPr lang="en-US" dirty="0" err="1"/>
              <a:t>tuzilishi</a:t>
            </a:r>
            <a:r>
              <a:rPr lang="en-US" dirty="0"/>
              <a:t> </a:t>
            </a:r>
            <a:r>
              <a:rPr lang="en-US" dirty="0" err="1"/>
              <a:t>va</a:t>
            </a:r>
            <a:r>
              <a:rPr lang="en-US" dirty="0"/>
              <a:t> </a:t>
            </a:r>
            <a:r>
              <a:rPr lang="en-US" dirty="0" err="1"/>
              <a:t>tashqi</a:t>
            </a:r>
            <a:r>
              <a:rPr lang="en-US" dirty="0"/>
              <a:t> </a:t>
            </a:r>
            <a:r>
              <a:rPr lang="en-US" dirty="0" err="1"/>
              <a:t>ko’rinishi</a:t>
            </a:r>
            <a:r>
              <a:rPr lang="en-US" dirty="0"/>
              <a:t>, </a:t>
            </a:r>
            <a:r>
              <a:rPr lang="en-US" dirty="0" err="1"/>
              <a:t>plastikasi</a:t>
            </a:r>
            <a:r>
              <a:rPr lang="en-US" dirty="0"/>
              <a:t> </a:t>
            </a:r>
            <a:r>
              <a:rPr lang="en-US" dirty="0" err="1"/>
              <a:t>o’zining</a:t>
            </a:r>
            <a:r>
              <a:rPr lang="en-US" dirty="0"/>
              <a:t> </a:t>
            </a:r>
            <a:r>
              <a:rPr lang="en-US" dirty="0" err="1"/>
              <a:t>betakror</a:t>
            </a:r>
            <a:r>
              <a:rPr lang="en-US" dirty="0"/>
              <a:t> </a:t>
            </a:r>
            <a:r>
              <a:rPr lang="en-US" dirty="0" err="1"/>
              <a:t>xususiyatlariga</a:t>
            </a:r>
            <a:r>
              <a:rPr lang="en-US" dirty="0"/>
              <a:t> </a:t>
            </a:r>
            <a:r>
              <a:rPr lang="en-US" dirty="0" err="1"/>
              <a:t>ega</a:t>
            </a:r>
            <a:r>
              <a:rPr lang="en-US" dirty="0" smtClean="0"/>
              <a:t>.</a:t>
            </a:r>
            <a:endParaRPr lang="ru-RU" dirty="0" smtClean="0"/>
          </a:p>
          <a:p>
            <a:endParaRPr lang="ru-RU" dirty="0"/>
          </a:p>
        </p:txBody>
      </p:sp>
      <p:pic>
        <p:nvPicPr>
          <p:cNvPr id="5" name="Рисунок 4" descr="D:\Фото все\Талабалар ишлари. просмотр 2014\DSC_6885.JPG"/>
          <p:cNvPicPr/>
          <p:nvPr/>
        </p:nvPicPr>
        <p:blipFill rotWithShape="1">
          <a:blip r:embed="rId2" cstate="print">
            <a:extLst>
              <a:ext uri="{28A0092B-C50C-407E-A947-70E740481C1C}">
                <a14:useLocalDpi xmlns:a14="http://schemas.microsoft.com/office/drawing/2010/main" val="0"/>
              </a:ext>
            </a:extLst>
          </a:blip>
          <a:srcRect l="12431" t="4845" r="9689" b="13761"/>
          <a:stretch/>
        </p:blipFill>
        <p:spPr bwMode="auto">
          <a:xfrm>
            <a:off x="1018675" y="2834750"/>
            <a:ext cx="2338705" cy="3239770"/>
          </a:xfrm>
          <a:prstGeom prst="rect">
            <a:avLst/>
          </a:prstGeom>
          <a:noFill/>
          <a:ln>
            <a:solidFill>
              <a:schemeClr val="tx1"/>
            </a:solidFill>
          </a:ln>
          <a:extLst>
            <a:ext uri="{53640926-AAD7-44D8-BBD7-CCE9431645EC}">
              <a14:shadowObscured xmlns:a14="http://schemas.microsoft.com/office/drawing/2010/main"/>
            </a:ext>
          </a:extLst>
        </p:spPr>
      </p:pic>
      <p:pic>
        <p:nvPicPr>
          <p:cNvPr id="6" name="Рисунок 5" descr="D:\Фото все\Талабалар ишлари. просмотр 2014\2015 й ижодий ишлар\DSCN1701.jpg"/>
          <p:cNvPicPr/>
          <p:nvPr/>
        </p:nvPicPr>
        <p:blipFill rotWithShape="1">
          <a:blip r:embed="rId3" cstate="print">
            <a:extLst>
              <a:ext uri="{28A0092B-C50C-407E-A947-70E740481C1C}">
                <a14:useLocalDpi xmlns:a14="http://schemas.microsoft.com/office/drawing/2010/main" val="0"/>
              </a:ext>
            </a:extLst>
          </a:blip>
          <a:srcRect l="7495" t="6033" r="10198" b="4115"/>
          <a:stretch/>
        </p:blipFill>
        <p:spPr bwMode="auto">
          <a:xfrm>
            <a:off x="4275909" y="3082743"/>
            <a:ext cx="2225040" cy="3239770"/>
          </a:xfrm>
          <a:prstGeom prst="rect">
            <a:avLst/>
          </a:prstGeom>
          <a:noFill/>
          <a:ln>
            <a:solidFill>
              <a:schemeClr val="tx1"/>
            </a:solidFill>
          </a:ln>
          <a:extLst>
            <a:ext uri="{53640926-AAD7-44D8-BBD7-CCE9431645EC}">
              <a14:shadowObscured xmlns:a14="http://schemas.microsoft.com/office/drawing/2010/main"/>
            </a:ext>
          </a:extLst>
        </p:spPr>
      </p:pic>
      <p:pic>
        <p:nvPicPr>
          <p:cNvPr id="2050" name="Picture 2" descr="C:\Users\ПК\Desktop\живопись\fd18f6d100190e401b7dcc2b55b01c9f.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1684" y="2834520"/>
            <a:ext cx="2189508" cy="32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1445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3930273" y="115119"/>
            <a:ext cx="40707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42900" algn="l"/>
              </a:tabLst>
            </a:pPr>
            <a:r>
              <a:rPr kumimoji="0" lang="uz-Cyrl-UZ" sz="1400" b="1" i="0" u="none" strike="noStrike" cap="none" normalizeH="0" baseline="0" dirty="0" smtClean="0">
                <a:ln>
                  <a:noFill/>
                </a:ln>
                <a:solidFill>
                  <a:srgbClr val="1818B4"/>
                </a:solidFill>
                <a:effectLst/>
                <a:latin typeface="Arial" pitchFamily="34" charset="0"/>
                <a:ea typeface="Times New Roman" pitchFamily="18" charset="0"/>
                <a:cs typeface="Arial" pitchFamily="34" charset="0"/>
              </a:rPr>
              <a:t>Mavzu yuzasidan test topshiriqlari</a:t>
            </a:r>
            <a:endParaRPr kumimoji="0" lang="ru-RU" sz="1800" b="0" i="0" u="none" strike="noStrike" cap="none" normalizeH="0" baseline="0" dirty="0" smtClean="0">
              <a:ln>
                <a:noFill/>
              </a:ln>
              <a:solidFill>
                <a:srgbClr val="1818B4"/>
              </a:solidFill>
              <a:effectLst/>
              <a:latin typeface="Arial" pitchFamily="34" charset="0"/>
              <a:cs typeface="Arial" pitchFamily="34"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817317971"/>
              </p:ext>
            </p:extLst>
          </p:nvPr>
        </p:nvGraphicFramePr>
        <p:xfrm>
          <a:off x="716643" y="630170"/>
          <a:ext cx="10114643" cy="5835943"/>
        </p:xfrm>
        <a:graphic>
          <a:graphicData uri="http://schemas.openxmlformats.org/drawingml/2006/table">
            <a:tbl>
              <a:tblPr firstRow="1" firstCol="1" lastRow="1" lastCol="1" bandRow="1" bandCol="1">
                <a:tableStyleId>{5C22544A-7EE6-4342-B048-85BDC9FD1C3A}</a:tableStyleId>
              </a:tblPr>
              <a:tblGrid>
                <a:gridCol w="3614974"/>
                <a:gridCol w="2211635"/>
                <a:gridCol w="2281334"/>
                <a:gridCol w="2006700"/>
              </a:tblGrid>
              <a:tr h="253737">
                <a:tc>
                  <a:txBody>
                    <a:bodyPr/>
                    <a:lstStyle/>
                    <a:p>
                      <a:pPr algn="just">
                        <a:spcAft>
                          <a:spcPts val="0"/>
                        </a:spcAft>
                      </a:pPr>
                      <a:r>
                        <a:rPr lang="uz-Cyrl-UZ" sz="1200" dirty="0">
                          <a:effectLst/>
                        </a:rPr>
                        <a:t>“</a:t>
                      </a:r>
                      <a:r>
                        <a:rPr lang="en-US" sz="1200" dirty="0" err="1">
                          <a:effectLst/>
                        </a:rPr>
                        <a:t>Interyer</a:t>
                      </a:r>
                      <a:r>
                        <a:rPr lang="uz-Cyrl-UZ" sz="1200" dirty="0">
                          <a:effectLst/>
                        </a:rPr>
                        <a:t>” so’zining ma’nosi</a:t>
                      </a:r>
                      <a:endParaRPr lang="ru-RU" sz="1200" dirty="0">
                        <a:effectLst/>
                        <a:latin typeface="BalticaTAD"/>
                        <a:ea typeface="Times New Roman"/>
                        <a:cs typeface="BalticaTAD"/>
                      </a:endParaRPr>
                    </a:p>
                  </a:txBody>
                  <a:tcPr marL="68580" marR="68580" marT="0" marB="0" anchor="ctr">
                    <a:blipFill>
                      <a:blip r:embed="rId2"/>
                      <a:tile tx="0" ty="0" sx="100000" sy="100000" flip="none" algn="tl"/>
                    </a:blipFill>
                  </a:tcPr>
                </a:tc>
                <a:tc>
                  <a:txBody>
                    <a:bodyPr/>
                    <a:lstStyle/>
                    <a:p>
                      <a:pPr algn="ctr">
                        <a:spcAft>
                          <a:spcPts val="0"/>
                        </a:spcAft>
                      </a:pPr>
                      <a:r>
                        <a:rPr lang="uz-Cyrl-UZ" sz="1200" b="1" dirty="0">
                          <a:solidFill>
                            <a:srgbClr val="002060"/>
                          </a:solidFill>
                          <a:effectLst/>
                        </a:rPr>
                        <a:t>*</a:t>
                      </a:r>
                      <a:r>
                        <a:rPr lang="en-US" sz="1200" b="1" dirty="0" err="1">
                          <a:solidFill>
                            <a:srgbClr val="002060"/>
                          </a:solidFill>
                          <a:effectLst/>
                        </a:rPr>
                        <a:t>ichki</a:t>
                      </a:r>
                      <a:r>
                        <a:rPr lang="en-US" sz="1200" b="1" dirty="0">
                          <a:solidFill>
                            <a:srgbClr val="002060"/>
                          </a:solidFill>
                          <a:effectLst/>
                        </a:rPr>
                        <a:t> </a:t>
                      </a:r>
                      <a:r>
                        <a:rPr lang="en-US" sz="1200" b="1" dirty="0" err="1">
                          <a:solidFill>
                            <a:srgbClr val="002060"/>
                          </a:solidFill>
                          <a:effectLst/>
                        </a:rPr>
                        <a:t>ko’rinish</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en-US" sz="1200" b="1">
                          <a:solidFill>
                            <a:srgbClr val="002060"/>
                          </a:solidFill>
                          <a:effectLst/>
                        </a:rPr>
                        <a:t>tashqi ko’rinish</a:t>
                      </a:r>
                      <a:endParaRPr lang="ru-RU" sz="1200" b="1">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en-US" sz="1200" b="1">
                          <a:solidFill>
                            <a:srgbClr val="002060"/>
                          </a:solidFill>
                          <a:effectLst/>
                        </a:rPr>
                        <a:t>yaxlit ko’rinish</a:t>
                      </a:r>
                      <a:endParaRPr lang="ru-RU" sz="1200" b="1">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r>
              <a:tr h="507473">
                <a:tc>
                  <a:txBody>
                    <a:bodyPr/>
                    <a:lstStyle/>
                    <a:p>
                      <a:pPr algn="just">
                        <a:spcAft>
                          <a:spcPts val="0"/>
                        </a:spcAft>
                      </a:pPr>
                      <a:r>
                        <a:rPr lang="uz-Cyrl-UZ" sz="1200" dirty="0">
                          <a:effectLst/>
                        </a:rPr>
                        <a:t>Asosiy ranglar qatorini toping</a:t>
                      </a:r>
                      <a:endParaRPr lang="ru-RU" sz="1200" dirty="0">
                        <a:effectLst/>
                        <a:latin typeface="BalticaTAD"/>
                        <a:ea typeface="Times New Roman"/>
                        <a:cs typeface="BalticaTAD"/>
                      </a:endParaRPr>
                    </a:p>
                  </a:txBody>
                  <a:tcPr marL="68580" marR="68580" marT="0" marB="0" anchor="ctr">
                    <a:blipFill>
                      <a:blip r:embed="rId2"/>
                      <a:tile tx="0" ty="0" sx="100000" sy="100000" flip="none" algn="tl"/>
                    </a:blipFill>
                  </a:tcPr>
                </a:tc>
                <a:tc>
                  <a:txBody>
                    <a:bodyPr/>
                    <a:lstStyle/>
                    <a:p>
                      <a:pPr algn="ctr">
                        <a:spcAft>
                          <a:spcPts val="0"/>
                        </a:spcAft>
                      </a:pPr>
                      <a:r>
                        <a:rPr lang="uz-Cyrl-UZ" sz="1200" b="1" dirty="0">
                          <a:solidFill>
                            <a:srgbClr val="002060"/>
                          </a:solidFill>
                          <a:effectLst/>
                        </a:rPr>
                        <a:t>* ko’k, sariq, qizil</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uz-Cyrl-UZ" sz="1200" b="1">
                          <a:solidFill>
                            <a:srgbClr val="002060"/>
                          </a:solidFill>
                          <a:effectLst/>
                        </a:rPr>
                        <a:t>yashil, sariq, ko’k</a:t>
                      </a:r>
                      <a:endParaRPr lang="ru-RU" sz="1200" b="1">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uz-Cyrl-UZ" sz="1200" b="1">
                          <a:solidFill>
                            <a:srgbClr val="002060"/>
                          </a:solidFill>
                          <a:effectLst/>
                        </a:rPr>
                        <a:t>oq, qora, kulrang</a:t>
                      </a:r>
                      <a:endParaRPr lang="ru-RU" sz="1200" b="1">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r>
              <a:tr h="507473">
                <a:tc>
                  <a:txBody>
                    <a:bodyPr/>
                    <a:lstStyle/>
                    <a:p>
                      <a:pPr>
                        <a:spcAft>
                          <a:spcPts val="0"/>
                        </a:spcAft>
                      </a:pPr>
                      <a:r>
                        <a:rPr lang="uz-Cyrl-UZ" sz="1200" dirty="0">
                          <a:effectLst/>
                        </a:rPr>
                        <a:t>Amir Temur portretini kim ishlagan?</a:t>
                      </a:r>
                      <a:endParaRPr lang="ru-RU" sz="1200" dirty="0">
                        <a:effectLst/>
                        <a:latin typeface="Times New Roman"/>
                        <a:ea typeface="Times New Roman"/>
                      </a:endParaRPr>
                    </a:p>
                  </a:txBody>
                  <a:tcPr marL="68580" marR="68580" marT="0" marB="0" anchor="ctr">
                    <a:blipFill>
                      <a:blip r:embed="rId2"/>
                      <a:tile tx="0" ty="0" sx="100000" sy="100000" flip="none" algn="tl"/>
                    </a:blipFill>
                  </a:tcPr>
                </a:tc>
                <a:tc>
                  <a:txBody>
                    <a:bodyPr/>
                    <a:lstStyle/>
                    <a:p>
                      <a:pPr algn="ctr">
                        <a:spcAft>
                          <a:spcPts val="0"/>
                        </a:spcAft>
                      </a:pPr>
                      <a:r>
                        <a:rPr lang="uz-Cyrl-UZ" sz="1200" b="1" dirty="0">
                          <a:solidFill>
                            <a:srgbClr val="002060"/>
                          </a:solidFill>
                          <a:effectLst/>
                        </a:rPr>
                        <a:t>* Malik Nabi</a:t>
                      </a:r>
                      <a:r>
                        <a:rPr lang="ru-RU" sz="1200" b="1" dirty="0">
                          <a:solidFill>
                            <a:srgbClr val="002060"/>
                          </a:solidFill>
                          <a:effectLst/>
                        </a:rPr>
                        <a:t>y</a:t>
                      </a:r>
                      <a:r>
                        <a:rPr lang="uz-Cyrl-UZ" sz="1200" b="1" dirty="0">
                          <a:solidFill>
                            <a:srgbClr val="002060"/>
                          </a:solidFill>
                          <a:effectLst/>
                        </a:rPr>
                        <a:t>ev</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uz-Cyrl-UZ" sz="1200" b="1" dirty="0">
                          <a:solidFill>
                            <a:srgbClr val="002060"/>
                          </a:solidFill>
                          <a:effectLst/>
                        </a:rPr>
                        <a:t>Rahim Ahmedov</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uz-Cyrl-UZ" sz="1200" b="1">
                          <a:solidFill>
                            <a:srgbClr val="002060"/>
                          </a:solidFill>
                          <a:effectLst/>
                        </a:rPr>
                        <a:t>Ro’zi Chori</a:t>
                      </a:r>
                      <a:r>
                        <a:rPr lang="ru-RU" sz="1200" b="1">
                          <a:solidFill>
                            <a:srgbClr val="002060"/>
                          </a:solidFill>
                          <a:effectLst/>
                        </a:rPr>
                        <a:t>y</a:t>
                      </a:r>
                      <a:r>
                        <a:rPr lang="uz-Cyrl-UZ" sz="1200" b="1">
                          <a:solidFill>
                            <a:srgbClr val="002060"/>
                          </a:solidFill>
                          <a:effectLst/>
                        </a:rPr>
                        <a:t>ev</a:t>
                      </a:r>
                      <a:endParaRPr lang="ru-RU" sz="1200" b="1">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r>
              <a:tr h="1014947">
                <a:tc>
                  <a:txBody>
                    <a:bodyPr/>
                    <a:lstStyle/>
                    <a:p>
                      <a:pPr algn="just">
                        <a:spcAft>
                          <a:spcPts val="0"/>
                        </a:spcAft>
                      </a:pPr>
                      <a:r>
                        <a:rPr lang="uz-Cyrl-UZ" sz="1200" dirty="0">
                          <a:effectLst/>
                        </a:rPr>
                        <a:t>Kontrast ranglar bu.....</a:t>
                      </a:r>
                      <a:endParaRPr lang="ru-RU" sz="1200" dirty="0">
                        <a:effectLst/>
                        <a:latin typeface="BalticaTAD"/>
                        <a:ea typeface="Times New Roman"/>
                        <a:cs typeface="BalticaTAD"/>
                      </a:endParaRPr>
                    </a:p>
                  </a:txBody>
                  <a:tcPr marL="68580" marR="68580" marT="0" marB="0" anchor="ctr">
                    <a:blipFill>
                      <a:blip r:embed="rId2"/>
                      <a:tile tx="0" ty="0" sx="100000" sy="100000" flip="none" algn="tl"/>
                    </a:blipFill>
                  </a:tcPr>
                </a:tc>
                <a:tc>
                  <a:txBody>
                    <a:bodyPr/>
                    <a:lstStyle/>
                    <a:p>
                      <a:pPr algn="ctr">
                        <a:spcAft>
                          <a:spcPts val="0"/>
                        </a:spcAft>
                      </a:pPr>
                      <a:r>
                        <a:rPr lang="uz-Cyrl-UZ" sz="1200" b="1" dirty="0">
                          <a:solidFill>
                            <a:srgbClr val="002060"/>
                          </a:solidFill>
                          <a:effectLst/>
                        </a:rPr>
                        <a:t>* bir</a:t>
                      </a:r>
                      <a:r>
                        <a:rPr lang="en-US" sz="1200" b="1" dirty="0">
                          <a:solidFill>
                            <a:srgbClr val="002060"/>
                          </a:solidFill>
                          <a:effectLst/>
                        </a:rPr>
                        <a:t>-</a:t>
                      </a:r>
                      <a:r>
                        <a:rPr lang="uz-Cyrl-UZ" sz="1200" b="1" dirty="0">
                          <a:solidFill>
                            <a:srgbClr val="002060"/>
                          </a:solidFill>
                          <a:effectLst/>
                        </a:rPr>
                        <a:t>biridan keskin farqlanuvchi ranglar </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uz-Cyrl-UZ" sz="1200" b="1" dirty="0">
                          <a:solidFill>
                            <a:srgbClr val="002060"/>
                          </a:solidFill>
                          <a:effectLst/>
                        </a:rPr>
                        <a:t>bir</a:t>
                      </a:r>
                      <a:r>
                        <a:rPr lang="en-US" sz="1200" b="1" dirty="0">
                          <a:solidFill>
                            <a:srgbClr val="002060"/>
                          </a:solidFill>
                          <a:effectLst/>
                        </a:rPr>
                        <a:t>-</a:t>
                      </a:r>
                      <a:r>
                        <a:rPr lang="uz-Cyrl-UZ" sz="1200" b="1" dirty="0">
                          <a:solidFill>
                            <a:srgbClr val="002060"/>
                          </a:solidFill>
                          <a:effectLst/>
                        </a:rPr>
                        <a:t>biridan unchalik farq qilmaydigan ranglar</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uz-Cyrl-UZ" sz="1200" b="1">
                          <a:solidFill>
                            <a:srgbClr val="002060"/>
                          </a:solidFill>
                          <a:effectLst/>
                        </a:rPr>
                        <a:t>bir</a:t>
                      </a:r>
                      <a:r>
                        <a:rPr lang="en-US" sz="1200" b="1">
                          <a:solidFill>
                            <a:srgbClr val="002060"/>
                          </a:solidFill>
                          <a:effectLst/>
                        </a:rPr>
                        <a:t>-</a:t>
                      </a:r>
                      <a:r>
                        <a:rPr lang="uz-Cyrl-UZ" sz="1200" b="1">
                          <a:solidFill>
                            <a:srgbClr val="002060"/>
                          </a:solidFill>
                          <a:effectLst/>
                        </a:rPr>
                        <a:t>biriga yaqin ranglar</a:t>
                      </a:r>
                      <a:endParaRPr lang="ru-RU" sz="1200" b="1">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r>
              <a:tr h="1268683">
                <a:tc>
                  <a:txBody>
                    <a:bodyPr/>
                    <a:lstStyle/>
                    <a:p>
                      <a:pPr>
                        <a:spcAft>
                          <a:spcPts val="0"/>
                        </a:spcAft>
                      </a:pPr>
                      <a:r>
                        <a:rPr lang="uz-Cyrl-UZ" sz="1200" dirty="0">
                          <a:effectLst/>
                        </a:rPr>
                        <a:t>.......lotincha so’zdan olingan bo’lib, badiiy asarning qurilishi, g’oyasi, xarakteri degan ma’noni bildiradi</a:t>
                      </a:r>
                      <a:endParaRPr lang="ru-RU" sz="1200" dirty="0">
                        <a:effectLst/>
                        <a:latin typeface="Times New Roman"/>
                        <a:ea typeface="Times New Roman"/>
                      </a:endParaRPr>
                    </a:p>
                  </a:txBody>
                  <a:tcPr marL="68580" marR="68580" marT="0" marB="0" anchor="ctr">
                    <a:blipFill>
                      <a:blip r:embed="rId2"/>
                      <a:tile tx="0" ty="0" sx="100000" sy="100000" flip="none" algn="tl"/>
                    </a:blipFill>
                  </a:tcPr>
                </a:tc>
                <a:tc>
                  <a:txBody>
                    <a:bodyPr/>
                    <a:lstStyle/>
                    <a:p>
                      <a:pPr algn="ctr">
                        <a:spcAft>
                          <a:spcPts val="0"/>
                        </a:spcAft>
                      </a:pPr>
                      <a:r>
                        <a:rPr lang="uz-Cyrl-UZ" sz="1200" b="1" dirty="0">
                          <a:solidFill>
                            <a:srgbClr val="002060"/>
                          </a:solidFill>
                          <a:effectLst/>
                        </a:rPr>
                        <a:t>* kompozitsiya</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uz-Cyrl-UZ" sz="1200" b="1" dirty="0">
                          <a:solidFill>
                            <a:srgbClr val="002060"/>
                          </a:solidFill>
                          <a:effectLst/>
                        </a:rPr>
                        <a:t>komponovka</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uz-Cyrl-UZ" sz="1200" b="1" dirty="0">
                          <a:solidFill>
                            <a:srgbClr val="002060"/>
                          </a:solidFill>
                          <a:effectLst/>
                        </a:rPr>
                        <a:t>grafika</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r>
              <a:tr h="507473">
                <a:tc>
                  <a:txBody>
                    <a:bodyPr/>
                    <a:lstStyle/>
                    <a:p>
                      <a:pPr algn="just">
                        <a:spcAft>
                          <a:spcPts val="0"/>
                        </a:spcAft>
                      </a:pPr>
                      <a:r>
                        <a:rPr lang="uz-Cyrl-UZ" sz="1200" dirty="0">
                          <a:effectLst/>
                        </a:rPr>
                        <a:t>Rangtasvir xarakteriga ko’ra qanday turlarga bo’linadi?</a:t>
                      </a:r>
                      <a:endParaRPr lang="ru-RU" sz="1200" dirty="0">
                        <a:effectLst/>
                        <a:latin typeface="BalticaTAD"/>
                        <a:ea typeface="Times New Roman"/>
                        <a:cs typeface="BalticaTAD"/>
                      </a:endParaRPr>
                    </a:p>
                  </a:txBody>
                  <a:tcPr marL="68580" marR="68580" marT="0" marB="0" anchor="ctr">
                    <a:blipFill>
                      <a:blip r:embed="rId2"/>
                      <a:tile tx="0" ty="0" sx="100000" sy="100000" flip="none" algn="tl"/>
                    </a:blipFill>
                  </a:tcPr>
                </a:tc>
                <a:tc>
                  <a:txBody>
                    <a:bodyPr/>
                    <a:lstStyle/>
                    <a:p>
                      <a:pPr algn="ctr">
                        <a:spcAft>
                          <a:spcPts val="0"/>
                        </a:spcAft>
                      </a:pPr>
                      <a:r>
                        <a:rPr lang="uz-Cyrl-UZ" sz="1200" b="1">
                          <a:solidFill>
                            <a:srgbClr val="002060"/>
                          </a:solidFill>
                          <a:effectLst/>
                        </a:rPr>
                        <a:t>* dastgohli va mahobatli</a:t>
                      </a:r>
                      <a:endParaRPr lang="ru-RU" sz="1200" b="1">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uz-Cyrl-UZ" sz="1200" b="1" dirty="0">
                          <a:solidFill>
                            <a:srgbClr val="002060"/>
                          </a:solidFill>
                          <a:effectLst/>
                        </a:rPr>
                        <a:t>miniatyura va portret</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uz-Cyrl-UZ" sz="1200" b="1" dirty="0">
                          <a:solidFill>
                            <a:srgbClr val="002060"/>
                          </a:solidFill>
                          <a:effectLst/>
                        </a:rPr>
                        <a:t>mahobatli va mo’’jaz</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r>
              <a:tr h="761210">
                <a:tc>
                  <a:txBody>
                    <a:bodyPr/>
                    <a:lstStyle/>
                    <a:p>
                      <a:pPr>
                        <a:spcAft>
                          <a:spcPts val="0"/>
                        </a:spcAft>
                        <a:tabLst>
                          <a:tab pos="342900" algn="l"/>
                        </a:tabLst>
                      </a:pPr>
                      <a:r>
                        <a:rPr lang="uz-Cyrl-UZ" sz="1200" dirty="0">
                          <a:effectLst/>
                        </a:rPr>
                        <a:t>Tasviriy san’atda chegaralangan mavzuni o’zi ichiga olgan atama bu …..</a:t>
                      </a:r>
                      <a:endParaRPr lang="ru-RU" sz="1200" dirty="0">
                        <a:effectLst/>
                        <a:latin typeface="Times New Roman"/>
                        <a:ea typeface="Times New Roman"/>
                      </a:endParaRPr>
                    </a:p>
                  </a:txBody>
                  <a:tcPr marL="68580" marR="68580" marT="0" marB="0" anchor="ctr">
                    <a:blipFill>
                      <a:blip r:embed="rId2"/>
                      <a:tile tx="0" ty="0" sx="100000" sy="100000" flip="none" algn="tl"/>
                    </a:blipFill>
                  </a:tcPr>
                </a:tc>
                <a:tc>
                  <a:txBody>
                    <a:bodyPr/>
                    <a:lstStyle/>
                    <a:p>
                      <a:pPr algn="ctr">
                        <a:spcAft>
                          <a:spcPts val="0"/>
                        </a:spcAft>
                        <a:tabLst>
                          <a:tab pos="342900" algn="l"/>
                        </a:tabLst>
                      </a:pPr>
                      <a:r>
                        <a:rPr lang="uz-Cyrl-UZ" sz="1200" b="1">
                          <a:solidFill>
                            <a:srgbClr val="002060"/>
                          </a:solidFill>
                          <a:effectLst/>
                        </a:rPr>
                        <a:t>* janr</a:t>
                      </a:r>
                      <a:endParaRPr lang="ru-RU" sz="1200" b="1">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tabLst>
                          <a:tab pos="342900" algn="l"/>
                        </a:tabLst>
                      </a:pPr>
                      <a:r>
                        <a:rPr lang="uz-Cyrl-UZ" sz="1200" b="1" dirty="0">
                          <a:solidFill>
                            <a:srgbClr val="002060"/>
                          </a:solidFill>
                          <a:effectLst/>
                        </a:rPr>
                        <a:t>tur</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tabLst>
                          <a:tab pos="342900" algn="l"/>
                        </a:tabLst>
                      </a:pPr>
                      <a:r>
                        <a:rPr lang="uz-Cyrl-UZ" sz="1200" b="1" dirty="0">
                          <a:solidFill>
                            <a:srgbClr val="002060"/>
                          </a:solidFill>
                          <a:effectLst/>
                        </a:rPr>
                        <a:t>kompozitsiya</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r>
              <a:tr h="1014947">
                <a:tc>
                  <a:txBody>
                    <a:bodyPr/>
                    <a:lstStyle/>
                    <a:p>
                      <a:pPr>
                        <a:spcAft>
                          <a:spcPts val="0"/>
                        </a:spcAft>
                      </a:pPr>
                      <a:r>
                        <a:rPr lang="uz-Cyrl-UZ" sz="1200" dirty="0">
                          <a:effectLst/>
                        </a:rPr>
                        <a:t>..... oq nurdan spektr ranglarining tarqalishini topodi, spektrdagi etti rangni aniqladi.</a:t>
                      </a:r>
                      <a:endParaRPr lang="ru-RU" sz="1200" dirty="0">
                        <a:effectLst/>
                        <a:latin typeface="Times New Roman"/>
                        <a:ea typeface="Times New Roman"/>
                      </a:endParaRPr>
                    </a:p>
                  </a:txBody>
                  <a:tcPr marL="68580" marR="68580" marT="0" marB="0" anchor="ctr">
                    <a:blipFill>
                      <a:blip r:embed="rId2"/>
                      <a:tile tx="0" ty="0" sx="100000" sy="100000" flip="none" algn="tl"/>
                    </a:blipFill>
                  </a:tcPr>
                </a:tc>
                <a:tc>
                  <a:txBody>
                    <a:bodyPr/>
                    <a:lstStyle/>
                    <a:p>
                      <a:pPr algn="ctr">
                        <a:spcAft>
                          <a:spcPts val="0"/>
                        </a:spcAft>
                      </a:pPr>
                      <a:r>
                        <a:rPr lang="uz-Cyrl-UZ" sz="1200" b="1">
                          <a:solidFill>
                            <a:srgbClr val="002060"/>
                          </a:solidFill>
                          <a:effectLst/>
                        </a:rPr>
                        <a:t>* Nyuton</a:t>
                      </a:r>
                      <a:endParaRPr lang="ru-RU" sz="1200" b="1">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uz-Cyrl-UZ" sz="1200" b="1" dirty="0">
                          <a:solidFill>
                            <a:srgbClr val="002060"/>
                          </a:solidFill>
                          <a:effectLst/>
                        </a:rPr>
                        <a:t>Gyote</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c>
                  <a:txBody>
                    <a:bodyPr/>
                    <a:lstStyle/>
                    <a:p>
                      <a:pPr algn="ctr">
                        <a:spcAft>
                          <a:spcPts val="0"/>
                        </a:spcAft>
                      </a:pPr>
                      <a:r>
                        <a:rPr lang="uz-Cyrl-UZ" sz="1200" b="1" dirty="0">
                          <a:solidFill>
                            <a:srgbClr val="002060"/>
                          </a:solidFill>
                          <a:effectLst/>
                        </a:rPr>
                        <a:t>Galiley</a:t>
                      </a:r>
                      <a:endParaRPr lang="ru-RU" sz="1200" b="1" dirty="0">
                        <a:solidFill>
                          <a:srgbClr val="002060"/>
                        </a:solidFill>
                        <a:effectLst/>
                        <a:latin typeface="Times New Roman"/>
                        <a:ea typeface="Times New Roman"/>
                      </a:endParaRPr>
                    </a:p>
                  </a:txBody>
                  <a:tcPr marL="68580" marR="68580" marT="0" marB="0" anchor="ctr">
                    <a:blipFill>
                      <a:blip r:embed="rId3"/>
                      <a:tile tx="0" ty="0" sx="100000" sy="100000" flip="none" algn="tl"/>
                    </a:blipFill>
                  </a:tcPr>
                </a:tc>
              </a:tr>
            </a:tbl>
          </a:graphicData>
        </a:graphic>
      </p:graphicFrame>
    </p:spTree>
    <p:extLst>
      <p:ext uri="{BB962C8B-B14F-4D97-AF65-F5344CB8AC3E}">
        <p14:creationId xmlns:p14="http://schemas.microsoft.com/office/powerpoint/2010/main" val="39167326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p:cNvSpPr txBox="1">
            <a:spLocks/>
          </p:cNvSpPr>
          <p:nvPr/>
        </p:nvSpPr>
        <p:spPr>
          <a:xfrm>
            <a:off x="3127686" y="758370"/>
            <a:ext cx="5488441" cy="46082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1800" b="1" dirty="0" smtClean="0">
                <a:solidFill>
                  <a:srgbClr val="1818B4"/>
                </a:solidFill>
              </a:rPr>
              <a:t>INTERYER</a:t>
            </a:r>
            <a:r>
              <a:rPr lang="en-US" sz="1800" b="1" dirty="0" smtClean="0">
                <a:solidFill>
                  <a:srgbClr val="1818B4"/>
                </a:solidFill>
              </a:rPr>
              <a:t> ISHLARDAN NAMUNALAR</a:t>
            </a:r>
            <a:endParaRPr lang="ru-RU" sz="1800" dirty="0">
              <a:solidFill>
                <a:srgbClr val="1818B4"/>
              </a:solidFill>
            </a:endParaRPr>
          </a:p>
        </p:txBody>
      </p:sp>
      <p:pic>
        <p:nvPicPr>
          <p:cNvPr id="4098" name="Picture 2" descr="Интернет магазин светильников и люстр &quot;Свет Onlin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3371" y="1349826"/>
            <a:ext cx="8091260" cy="505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36915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Чертежи детских комна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8575" y="729343"/>
            <a:ext cx="7620000" cy="541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7183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503" y="751114"/>
            <a:ext cx="4387850" cy="5165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615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23" y="751114"/>
            <a:ext cx="4208462" cy="5172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38620252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5"/>
          <p:cNvSpPr>
            <a:spLocks noChangeArrowheads="1"/>
          </p:cNvSpPr>
          <p:nvPr/>
        </p:nvSpPr>
        <p:spPr bwMode="auto">
          <a:xfrm>
            <a:off x="2578108" y="142644"/>
            <a:ext cx="6191250" cy="614362"/>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bodyPr>
          <a:lstStyle/>
          <a:p>
            <a:pPr algn="ctr"/>
            <a:r>
              <a:rPr lang="uz-Cyrl-UZ" sz="1400" b="1" dirty="0"/>
              <a:t>Misol: “Rassom ijodkorlar” mavzusidagi matn.</a:t>
            </a:r>
            <a:endParaRPr lang="ru-RU" sz="1400" dirty="0"/>
          </a:p>
          <a:p>
            <a:pPr algn="ctr"/>
            <a:r>
              <a:rPr lang="uz-Cyrl-UZ" sz="1400" b="1" dirty="0"/>
              <a:t>Bilamiz. Bilishni istaymiz? Bilib oldik. (BBB)</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7" name="Таблица 6"/>
          <p:cNvGraphicFramePr>
            <a:graphicFrameLocks noGrp="1"/>
          </p:cNvGraphicFramePr>
          <p:nvPr>
            <p:extLst>
              <p:ext uri="{D42A27DB-BD31-4B8C-83A1-F6EECF244321}">
                <p14:modId xmlns:p14="http://schemas.microsoft.com/office/powerpoint/2010/main" val="4024262612"/>
              </p:ext>
            </p:extLst>
          </p:nvPr>
        </p:nvGraphicFramePr>
        <p:xfrm>
          <a:off x="576940" y="892625"/>
          <a:ext cx="10287004" cy="5830715"/>
        </p:xfrm>
        <a:graphic>
          <a:graphicData uri="http://schemas.openxmlformats.org/drawingml/2006/table">
            <a:tbl>
              <a:tblPr firstRow="1" firstCol="1" bandRow="1" bandCol="1">
                <a:tableStyleId>{5C22544A-7EE6-4342-B048-85BDC9FD1C3A}</a:tableStyleId>
              </a:tblPr>
              <a:tblGrid>
                <a:gridCol w="3014986"/>
                <a:gridCol w="3065066"/>
                <a:gridCol w="4206952"/>
              </a:tblGrid>
              <a:tr h="466641">
                <a:tc>
                  <a:txBody>
                    <a:bodyPr/>
                    <a:lstStyle/>
                    <a:p>
                      <a:pPr algn="ctr">
                        <a:lnSpc>
                          <a:spcPct val="115000"/>
                        </a:lnSpc>
                        <a:spcAft>
                          <a:spcPts val="0"/>
                        </a:spcAft>
                      </a:pPr>
                      <a:r>
                        <a:rPr lang="uz-Cyrl-UZ" sz="1400" b="1" kern="1200" dirty="0">
                          <a:solidFill>
                            <a:srgbClr val="FFFFFF"/>
                          </a:solidFill>
                          <a:effectLst/>
                          <a:latin typeface="Times New Roman"/>
                          <a:ea typeface="Times New Roman"/>
                        </a:rPr>
                        <a:t>Bilamiz</a:t>
                      </a:r>
                      <a:endParaRPr lang="ru-RU" sz="1000" dirty="0">
                        <a:effectLst/>
                        <a:latin typeface="Times New Roman"/>
                        <a:ea typeface="Times New Roman"/>
                      </a:endParaRPr>
                    </a:p>
                  </a:txBody>
                  <a:tcPr marL="27305" marR="27305" marT="9525" marB="0"/>
                </a:tc>
                <a:tc>
                  <a:txBody>
                    <a:bodyPr/>
                    <a:lstStyle/>
                    <a:p>
                      <a:pPr algn="ctr">
                        <a:lnSpc>
                          <a:spcPct val="115000"/>
                        </a:lnSpc>
                        <a:spcAft>
                          <a:spcPts val="0"/>
                        </a:spcAft>
                      </a:pPr>
                      <a:r>
                        <a:rPr lang="uz-Cyrl-UZ" sz="1400" b="1" kern="1200">
                          <a:solidFill>
                            <a:srgbClr val="FFFFFF"/>
                          </a:solidFill>
                          <a:effectLst/>
                          <a:latin typeface="Times New Roman"/>
                          <a:ea typeface="Times New Roman"/>
                        </a:rPr>
                        <a:t>Bilishni istaymiz</a:t>
                      </a:r>
                      <a:endParaRPr lang="ru-RU" sz="1000">
                        <a:effectLst/>
                        <a:latin typeface="Times New Roman"/>
                        <a:ea typeface="Times New Roman"/>
                      </a:endParaRPr>
                    </a:p>
                  </a:txBody>
                  <a:tcPr marL="27305" marR="27305" marT="9525" marB="0"/>
                </a:tc>
                <a:tc>
                  <a:txBody>
                    <a:bodyPr/>
                    <a:lstStyle/>
                    <a:p>
                      <a:pPr algn="ctr">
                        <a:lnSpc>
                          <a:spcPct val="115000"/>
                        </a:lnSpc>
                        <a:spcAft>
                          <a:spcPts val="0"/>
                        </a:spcAft>
                      </a:pPr>
                      <a:r>
                        <a:rPr lang="uz-Cyrl-UZ" sz="1400" b="1" kern="1200">
                          <a:solidFill>
                            <a:srgbClr val="FFFFFF"/>
                          </a:solidFill>
                          <a:effectLst/>
                          <a:latin typeface="Times New Roman"/>
                          <a:ea typeface="Times New Roman"/>
                        </a:rPr>
                        <a:t>Bilib oldik</a:t>
                      </a:r>
                      <a:endParaRPr lang="ru-RU" sz="1000">
                        <a:effectLst/>
                        <a:latin typeface="Times New Roman"/>
                        <a:ea typeface="Times New Roman"/>
                      </a:endParaRPr>
                    </a:p>
                    <a:p>
                      <a:pPr algn="ctr">
                        <a:lnSpc>
                          <a:spcPct val="115000"/>
                        </a:lnSpc>
                        <a:spcAft>
                          <a:spcPts val="0"/>
                        </a:spcAft>
                      </a:pPr>
                      <a:r>
                        <a:rPr lang="ru-RU" sz="1400" b="1" kern="1200">
                          <a:solidFill>
                            <a:srgbClr val="FFFFFF"/>
                          </a:solidFill>
                          <a:effectLst/>
                          <a:latin typeface="Times New Roman"/>
                          <a:ea typeface="Times New Roman"/>
                        </a:rPr>
                        <a:t> </a:t>
                      </a:r>
                      <a:endParaRPr lang="ru-RU" sz="1000">
                        <a:effectLst/>
                        <a:latin typeface="Times New Roman"/>
                        <a:ea typeface="Times New Roman"/>
                      </a:endParaRPr>
                    </a:p>
                  </a:txBody>
                  <a:tcPr marL="27305" marR="27305" marT="9525" marB="0"/>
                </a:tc>
              </a:tr>
              <a:tr h="470606">
                <a:tc>
                  <a:txBody>
                    <a:bodyPr/>
                    <a:lstStyle/>
                    <a:p>
                      <a:pPr>
                        <a:lnSpc>
                          <a:spcPct val="115000"/>
                        </a:lnSpc>
                        <a:spcAft>
                          <a:spcPts val="0"/>
                        </a:spcAft>
                      </a:pPr>
                      <a:r>
                        <a:rPr lang="uz-Cyrl-UZ" sz="1400" kern="1200">
                          <a:solidFill>
                            <a:srgbClr val="FFFFFF"/>
                          </a:solidFill>
                          <a:effectLst/>
                          <a:latin typeface="Times New Roman"/>
                          <a:ea typeface="Times New Roman"/>
                        </a:rPr>
                        <a:t>1.Rassom yangi g’oyada asar yaratadigan inson.</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1. Xar bir  izlanuvchi insonni rassom deb atash mumkinmi?</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Ilmiy amaliy izlanishlarni olib boruvchi, yangi usul va vositalarni qo’llay oladigan insonni rassom deymiz.  </a:t>
                      </a:r>
                      <a:endParaRPr lang="ru-RU" sz="1000">
                        <a:effectLst/>
                        <a:latin typeface="Times New Roman"/>
                        <a:ea typeface="Times New Roman"/>
                      </a:endParaRPr>
                    </a:p>
                  </a:txBody>
                  <a:tcPr marL="27305" marR="27305" marT="9525" marB="0"/>
                </a:tc>
              </a:tr>
              <a:tr h="1224401">
                <a:tc>
                  <a:txBody>
                    <a:bodyPr/>
                    <a:lstStyle/>
                    <a:p>
                      <a:pPr>
                        <a:lnSpc>
                          <a:spcPct val="115000"/>
                        </a:lnSpc>
                        <a:spcAft>
                          <a:spcPts val="0"/>
                        </a:spcAft>
                      </a:pPr>
                      <a:r>
                        <a:rPr lang="uz-Cyrl-UZ" sz="1400" kern="1200">
                          <a:solidFill>
                            <a:srgbClr val="FFFFFF"/>
                          </a:solidFill>
                          <a:effectLst/>
                          <a:latin typeface="Times New Roman"/>
                          <a:ea typeface="Times New Roman"/>
                        </a:rPr>
                        <a:t>2.Rassomlar tasviriy vositalardan, chiziqlar</a:t>
                      </a:r>
                      <a:r>
                        <a:rPr lang="en-US" sz="1400" kern="1200">
                          <a:solidFill>
                            <a:srgbClr val="FFFFFF"/>
                          </a:solidFill>
                          <a:effectLst/>
                          <a:latin typeface="Times New Roman"/>
                          <a:ea typeface="Times New Roman"/>
                        </a:rPr>
                        <a:t>, </a:t>
                      </a:r>
                      <a:r>
                        <a:rPr lang="uz-Cyrl-UZ" sz="1400" kern="1200">
                          <a:solidFill>
                            <a:srgbClr val="FFFFFF"/>
                          </a:solidFill>
                          <a:effectLst/>
                          <a:latin typeface="Times New Roman"/>
                          <a:ea typeface="Times New Roman"/>
                        </a:rPr>
                        <a:t>shakllar, vositalarni o’z asarlarida tasvir orqali bayon eta oladigan insonlar. Ma’naviy estetik tarbiyalovchi  </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dirty="0">
                          <a:solidFill>
                            <a:srgbClr val="000000"/>
                          </a:solidFill>
                          <a:effectLst/>
                          <a:latin typeface="Times New Roman"/>
                          <a:ea typeface="Times New Roman"/>
                        </a:rPr>
                        <a:t>2. Dunyodagi g’oyaviy kompozitsi</a:t>
                      </a:r>
                      <a:r>
                        <a:rPr lang="ru-RU" sz="1400" kern="1200" dirty="0" err="1">
                          <a:solidFill>
                            <a:srgbClr val="000000"/>
                          </a:solidFill>
                          <a:effectLst/>
                          <a:latin typeface="Times New Roman"/>
                          <a:ea typeface="Times New Roman"/>
                        </a:rPr>
                        <a:t>ya</a:t>
                      </a:r>
                      <a:r>
                        <a:rPr lang="uz-Cyrl-UZ" sz="1400" kern="1200" dirty="0">
                          <a:solidFill>
                            <a:srgbClr val="000000"/>
                          </a:solidFill>
                          <a:effectLst/>
                          <a:latin typeface="Times New Roman"/>
                          <a:ea typeface="Times New Roman"/>
                        </a:rPr>
                        <a:t>larni tasvirla</a:t>
                      </a:r>
                      <a:r>
                        <a:rPr lang="ru-RU" sz="1400" kern="1200" dirty="0">
                          <a:solidFill>
                            <a:srgbClr val="000000"/>
                          </a:solidFill>
                          <a:effectLst/>
                          <a:latin typeface="Times New Roman"/>
                          <a:ea typeface="Times New Roman"/>
                        </a:rPr>
                        <a:t>y </a:t>
                      </a:r>
                      <a:r>
                        <a:rPr lang="uz-Cyrl-UZ" sz="1400" kern="1200" dirty="0">
                          <a:solidFill>
                            <a:srgbClr val="000000"/>
                          </a:solidFill>
                          <a:effectLst/>
                          <a:latin typeface="Times New Roman"/>
                          <a:ea typeface="Times New Roman"/>
                        </a:rPr>
                        <a:t>oladigan rassomlar qatoriga kimlarni kiritsa bo’ladi.</a:t>
                      </a:r>
                      <a:endParaRPr lang="ru-RU" sz="1000" dirty="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R.Ahmedov tasvirlagan asarlar hozirgi rassomlar uchun amaliy metodik o’quv  jarayonidagi rivojlanishida  foydalanilmoqda.</a:t>
                      </a:r>
                      <a:endParaRPr lang="ru-RU" sz="1000">
                        <a:effectLst/>
                        <a:latin typeface="Times New Roman"/>
                        <a:ea typeface="Times New Roman"/>
                      </a:endParaRPr>
                    </a:p>
                  </a:txBody>
                  <a:tcPr marL="27305" marR="27305" marT="9525" marB="0"/>
                </a:tc>
              </a:tr>
              <a:tr h="906875">
                <a:tc>
                  <a:txBody>
                    <a:bodyPr/>
                    <a:lstStyle/>
                    <a:p>
                      <a:pPr>
                        <a:lnSpc>
                          <a:spcPct val="115000"/>
                        </a:lnSpc>
                        <a:spcAft>
                          <a:spcPts val="0"/>
                        </a:spcAft>
                      </a:pPr>
                      <a:r>
                        <a:rPr lang="uz-Cyrl-UZ" sz="1400" kern="1200">
                          <a:solidFill>
                            <a:srgbClr val="FFFFFF"/>
                          </a:solidFill>
                          <a:effectLst/>
                          <a:latin typeface="Times New Roman"/>
                          <a:ea typeface="Times New Roman"/>
                        </a:rPr>
                        <a:t>3.Rassomlar asarida insonlarni  ma’naviy-ma’rifiy estetik tarbiyalovchi  insonlardir.</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3. Rassom bo’lish uchun nima qilish kerak?</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dirty="0">
                          <a:solidFill>
                            <a:srgbClr val="000000"/>
                          </a:solidFill>
                          <a:effectLst/>
                          <a:latin typeface="Times New Roman"/>
                          <a:ea typeface="Times New Roman"/>
                        </a:rPr>
                        <a:t>O’rol Tansiqboev manzaralarini butun O’zbekistondagina emas balki Evropa davlatlarida xam maroq bilan tomosha qiladilar.</a:t>
                      </a:r>
                      <a:endParaRPr lang="ru-RU" sz="1000" dirty="0">
                        <a:effectLst/>
                        <a:latin typeface="Times New Roman"/>
                        <a:ea typeface="Times New Roman"/>
                      </a:endParaRPr>
                    </a:p>
                  </a:txBody>
                  <a:tcPr marL="27305" marR="27305" marT="9525" marB="0"/>
                </a:tc>
              </a:tr>
              <a:tr h="470606">
                <a:tc>
                  <a:txBody>
                    <a:bodyPr/>
                    <a:lstStyle/>
                    <a:p>
                      <a:pPr>
                        <a:lnSpc>
                          <a:spcPct val="115000"/>
                        </a:lnSpc>
                        <a:spcAft>
                          <a:spcPts val="0"/>
                        </a:spcAft>
                      </a:pPr>
                      <a:r>
                        <a:rPr lang="uz-Cyrl-UZ" sz="1400" kern="1200">
                          <a:solidFill>
                            <a:srgbClr val="FFFFFF"/>
                          </a:solidFill>
                          <a:effectLst/>
                          <a:latin typeface="Times New Roman"/>
                          <a:ea typeface="Times New Roman"/>
                        </a:rPr>
                        <a:t>4.Rassom bu tinmay izlanuvchi inson</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4. Ijodiy asarlarni tasvirlashni payoni bormi? </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Abdulhaq Abdullaev portret janrida ijod etgan taniqli rassomlardand</a:t>
                      </a:r>
                      <a:r>
                        <a:rPr lang="en-US" sz="1400" kern="1200">
                          <a:solidFill>
                            <a:srgbClr val="000000"/>
                          </a:solidFill>
                          <a:effectLst/>
                          <a:latin typeface="Times New Roman"/>
                          <a:ea typeface="Times New Roman"/>
                        </a:rPr>
                        <a:t>i</a:t>
                      </a:r>
                      <a:r>
                        <a:rPr lang="uz-Cyrl-UZ" sz="1400" kern="1200">
                          <a:solidFill>
                            <a:srgbClr val="000000"/>
                          </a:solidFill>
                          <a:effectLst/>
                          <a:latin typeface="Times New Roman"/>
                          <a:ea typeface="Times New Roman"/>
                        </a:rPr>
                        <a:t>r.</a:t>
                      </a:r>
                      <a:endParaRPr lang="ru-RU" sz="1000">
                        <a:effectLst/>
                        <a:latin typeface="Times New Roman"/>
                        <a:ea typeface="Times New Roman"/>
                      </a:endParaRPr>
                    </a:p>
                  </a:txBody>
                  <a:tcPr marL="27305" marR="27305" marT="9525" marB="0"/>
                </a:tc>
              </a:tr>
              <a:tr h="952717">
                <a:tc>
                  <a:txBody>
                    <a:bodyPr/>
                    <a:lstStyle/>
                    <a:p>
                      <a:pPr>
                        <a:lnSpc>
                          <a:spcPct val="115000"/>
                        </a:lnSpc>
                        <a:spcAft>
                          <a:spcPts val="0"/>
                        </a:spcAft>
                      </a:pPr>
                      <a:r>
                        <a:rPr lang="uz-Cyrl-UZ" sz="1400" kern="1200">
                          <a:solidFill>
                            <a:srgbClr val="FFFFFF"/>
                          </a:solidFill>
                          <a:effectLst/>
                          <a:latin typeface="Times New Roman"/>
                          <a:ea typeface="Times New Roman"/>
                        </a:rPr>
                        <a:t>5.Umumbashariy ahamiyatga ega bo’lgan rassomlar.</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5. Kompyuterda  ijodiy  asar yaratsa bo’ladimi ?</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Zamonaviy yunalishda ijod etayotgan taniqli rassom A.Nuridinov asarlarida sevgi, oila, sadoqatlik, tarbiya va jamiyatdagi falsafiy tamoyillar asosida ijod etayotgan ijokorlardandir.     </a:t>
                      </a:r>
                      <a:endParaRPr lang="ru-RU" sz="1000">
                        <a:effectLst/>
                        <a:latin typeface="Times New Roman"/>
                        <a:ea typeface="Times New Roman"/>
                      </a:endParaRPr>
                    </a:p>
                  </a:txBody>
                  <a:tcPr marL="27305" marR="27305" marT="9525" marB="0"/>
                </a:tc>
              </a:tr>
              <a:tr h="1195755">
                <a:tc>
                  <a:txBody>
                    <a:bodyPr/>
                    <a:lstStyle/>
                    <a:p>
                      <a:pPr>
                        <a:lnSpc>
                          <a:spcPct val="115000"/>
                        </a:lnSpc>
                        <a:spcAft>
                          <a:spcPts val="0"/>
                        </a:spcAft>
                      </a:pPr>
                      <a:r>
                        <a:rPr lang="uz-Cyrl-UZ" sz="1400" kern="1200" dirty="0">
                          <a:solidFill>
                            <a:srgbClr val="FFFFFF"/>
                          </a:solidFill>
                          <a:effectLst/>
                          <a:latin typeface="Times New Roman"/>
                          <a:ea typeface="Times New Roman"/>
                        </a:rPr>
                        <a:t>6.O’zbekistonlik rassomlar</a:t>
                      </a:r>
                      <a:r>
                        <a:rPr lang="ru-RU" sz="1400" kern="1200" dirty="0" err="1">
                          <a:solidFill>
                            <a:srgbClr val="FFFFFF"/>
                          </a:solidFill>
                          <a:effectLst/>
                          <a:latin typeface="Times New Roman"/>
                          <a:ea typeface="Times New Roman"/>
                        </a:rPr>
                        <a:t>ni</a:t>
                      </a:r>
                      <a:r>
                        <a:rPr lang="ru-RU" sz="1400" kern="1200" dirty="0">
                          <a:solidFill>
                            <a:srgbClr val="FFFFFF"/>
                          </a:solidFill>
                          <a:effectLst/>
                          <a:latin typeface="Times New Roman"/>
                          <a:ea typeface="Times New Roman"/>
                        </a:rPr>
                        <a:t> </a:t>
                      </a:r>
                      <a:endParaRPr lang="ru-RU" sz="1000" dirty="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dirty="0">
                          <a:solidFill>
                            <a:srgbClr val="000000"/>
                          </a:solidFill>
                          <a:effectLst/>
                          <a:latin typeface="Times New Roman"/>
                          <a:ea typeface="Times New Roman"/>
                        </a:rPr>
                        <a:t>O’zbekistonda taniqli metodik qo’llanmalar, uslubiy qo’llanmalar ustida ishlab  kelayotgan taniqli rassom va pedagoglardan kimlarni bilasiz? </a:t>
                      </a:r>
                      <a:endParaRPr lang="ru-RU" sz="1000" dirty="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dirty="0">
                          <a:solidFill>
                            <a:srgbClr val="000000"/>
                          </a:solidFill>
                          <a:effectLst/>
                          <a:latin typeface="Times New Roman"/>
                          <a:ea typeface="Times New Roman"/>
                        </a:rPr>
                        <a:t>  O’zbekistonda taniqli metodik qo’llanmalar,  uslubiy qo’llanmalar ustida ishlab  kelayotgan taniqli rassom va pedagoglardan: B.Boymetov, R.Hasanov, O.Egamov, R.Xudayberganov, R.Djalilova.</a:t>
                      </a:r>
                      <a:endParaRPr lang="ru-RU" sz="1000" dirty="0">
                        <a:effectLst/>
                        <a:latin typeface="Times New Roman"/>
                        <a:ea typeface="Times New Roman"/>
                      </a:endParaRPr>
                    </a:p>
                  </a:txBody>
                  <a:tcPr marL="27305" marR="27305" marT="9525" marB="0"/>
                </a:tc>
              </a:tr>
            </a:tbl>
          </a:graphicData>
        </a:graphic>
      </p:graphicFrame>
    </p:spTree>
    <p:extLst>
      <p:ext uri="{BB962C8B-B14F-4D97-AF65-F5344CB8AC3E}">
        <p14:creationId xmlns:p14="http://schemas.microsoft.com/office/powerpoint/2010/main" val="12318004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2535642" y="250019"/>
            <a:ext cx="701775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sz="2800" dirty="0" err="1">
                <a:solidFill>
                  <a:srgbClr val="C00000"/>
                </a:solidFill>
              </a:rPr>
              <a:t>Qanday</a:t>
            </a:r>
            <a:r>
              <a:rPr lang="en-US" sz="2800" dirty="0">
                <a:solidFill>
                  <a:srgbClr val="C00000"/>
                </a:solidFill>
              </a:rPr>
              <a:t> </a:t>
            </a:r>
            <a:r>
              <a:rPr lang="en-US" sz="2800" dirty="0" err="1">
                <a:solidFill>
                  <a:srgbClr val="C00000"/>
                </a:solidFill>
              </a:rPr>
              <a:t>tasviriy</a:t>
            </a:r>
            <a:r>
              <a:rPr lang="en-US" sz="2800" dirty="0">
                <a:solidFill>
                  <a:srgbClr val="C00000"/>
                </a:solidFill>
              </a:rPr>
              <a:t> </a:t>
            </a:r>
            <a:r>
              <a:rPr lang="en-US" sz="2800" dirty="0" err="1">
                <a:solidFill>
                  <a:srgbClr val="C00000"/>
                </a:solidFill>
              </a:rPr>
              <a:t>vositalar</a:t>
            </a:r>
            <a:r>
              <a:rPr lang="en-US" sz="2800" dirty="0">
                <a:solidFill>
                  <a:srgbClr val="C00000"/>
                </a:solidFill>
              </a:rPr>
              <a:t> </a:t>
            </a:r>
            <a:r>
              <a:rPr lang="en-US" sz="2800" dirty="0" err="1">
                <a:solidFill>
                  <a:srgbClr val="C00000"/>
                </a:solidFill>
              </a:rPr>
              <a:t>yordamida</a:t>
            </a:r>
            <a:r>
              <a:rPr lang="en-US" sz="2800" dirty="0">
                <a:solidFill>
                  <a:srgbClr val="C00000"/>
                </a:solidFill>
              </a:rPr>
              <a:t> </a:t>
            </a:r>
            <a:r>
              <a:rPr lang="en-US" sz="2800" dirty="0" err="1">
                <a:solidFill>
                  <a:srgbClr val="C00000"/>
                </a:solidFill>
              </a:rPr>
              <a:t>bajarilgan</a:t>
            </a:r>
            <a:r>
              <a:rPr lang="en-US" sz="2800" dirty="0">
                <a:solidFill>
                  <a:srgbClr val="C00000"/>
                </a:solidFill>
              </a:rPr>
              <a:t> ?</a:t>
            </a:r>
            <a:endParaRPr lang="ru-RU" sz="2600" dirty="0">
              <a:solidFill>
                <a:srgbClr val="C00000"/>
              </a:solidFill>
            </a:endParaRPr>
          </a:p>
        </p:txBody>
      </p:sp>
      <p:pic>
        <p:nvPicPr>
          <p:cNvPr id="6" name="Picture 12" descr="P101001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67807" y="986292"/>
            <a:ext cx="1724025"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4" descr="P101001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8395" y="986292"/>
            <a:ext cx="1724025"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5" descr="переработ"/>
          <p:cNvPicPr>
            <a:picLocks noChangeAspect="1" noChangeArrowheads="1"/>
          </p:cNvPicPr>
          <p:nvPr/>
        </p:nvPicPr>
        <p:blipFill>
          <a:blip r:embed="rId4">
            <a:extLst>
              <a:ext uri="{28A0092B-C50C-407E-A947-70E740481C1C}">
                <a14:useLocalDpi xmlns:a14="http://schemas.microsoft.com/office/drawing/2010/main" val="0"/>
              </a:ext>
            </a:extLst>
          </a:blip>
          <a:srcRect r="68448" b="52863"/>
          <a:stretch>
            <a:fillRect/>
          </a:stretch>
        </p:blipFill>
        <p:spPr bwMode="auto">
          <a:xfrm>
            <a:off x="6044520" y="986292"/>
            <a:ext cx="1736725"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6" descr="с грибами"/>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645" y="986292"/>
            <a:ext cx="1985962"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7" descr="алексенко"/>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89488" y="3723142"/>
            <a:ext cx="2001837"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8" descr="нат"/>
          <p:cNvPicPr>
            <a:picLocks noChangeAspect="1" noChangeArrowheads="1"/>
          </p:cNvPicPr>
          <p:nvPr/>
        </p:nvPicPr>
        <p:blipFill>
          <a:blip r:embed="rId7" cstate="print">
            <a:lum contrast="24000"/>
            <a:extLst>
              <a:ext uri="{28A0092B-C50C-407E-A947-70E740481C1C}">
                <a14:useLocalDpi xmlns:a14="http://schemas.microsoft.com/office/drawing/2010/main" val="0"/>
              </a:ext>
            </a:extLst>
          </a:blip>
          <a:srcRect/>
          <a:stretch>
            <a:fillRect/>
          </a:stretch>
        </p:blipFill>
        <p:spPr bwMode="auto">
          <a:xfrm>
            <a:off x="8060645" y="3723142"/>
            <a:ext cx="2060575"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9" descr="Киренкина Г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990771" y="3699328"/>
            <a:ext cx="1916113"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3" descr="P101002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796370" y="3721554"/>
            <a:ext cx="1871662"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95244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28201" y="159744"/>
            <a:ext cx="10461570" cy="6047809"/>
          </a:xfrm>
          <a:prstGeom prst="rect">
            <a:avLst/>
          </a:prstGeom>
        </p:spPr>
        <p:txBody>
          <a:bodyPr wrap="square">
            <a:spAutoFit/>
          </a:bodyPr>
          <a:lstStyle/>
          <a:p>
            <a:pPr algn="ctr"/>
            <a:r>
              <a:rPr lang="uz-Cyrl-UZ" b="1" dirty="0" smtClean="0">
                <a:solidFill>
                  <a:srgbClr val="C00000"/>
                </a:solidFill>
                <a:latin typeface="Times New Roman" pitchFamily="18" charset="0"/>
                <a:cs typeface="Times New Roman" pitchFamily="18" charset="0"/>
              </a:rPr>
              <a:t>XULOSA</a:t>
            </a:r>
            <a:endParaRPr lang="en-US" b="1" dirty="0" smtClean="0">
              <a:solidFill>
                <a:srgbClr val="C00000"/>
              </a:solidFill>
              <a:latin typeface="Times New Roman" pitchFamily="18" charset="0"/>
              <a:cs typeface="Times New Roman" pitchFamily="18" charset="0"/>
            </a:endParaRPr>
          </a:p>
          <a:p>
            <a:pPr algn="just">
              <a:lnSpc>
                <a:spcPct val="150000"/>
              </a:lnSpc>
            </a:pPr>
            <a:r>
              <a:rPr lang="uz-Cyrl-UZ" b="1" dirty="0">
                <a:solidFill>
                  <a:srgbClr val="1818B4"/>
                </a:solidFill>
                <a:latin typeface="Times New Roman" pitchFamily="18" charset="0"/>
                <a:cs typeface="Times New Roman" pitchFamily="18" charset="0"/>
              </a:rPr>
              <a:t>	Tasviriy san’at o’qituvchilari nafaqat o’zlari yaxshi rasm chiza olishlari,  balki  o’z bilimlarini dars jarayonida kelajak yoshlarga ham etkaza  olishlari kerak. Shu bilan birga, o’qituvchi amalga oshirishi lozim bo’lgan har qanday tadbirdan ko’zda tutilgan maqsadni aniq va real belgilashi va uni amalga oshirish yo’llarini to’g’ri belgilay olishi kerak. Mamlakatimizda ta’limga alohida e’tibor berilgan holda uni yangi pedagogik tizimga o’tkazish bugungi kunning bosh vazifalaridan biriga aylanib, uzluksiz ta’limni yo’lga qo’yishda ham ilmiy asos bo’lib xizmat qiladi. Ma’lumki, har bir mamlakat va jamiyat o’zining ta’lim-tarbiya tizimiga va o’qitish texnologiyasiga ega bo’ladi. Lekin bu pedagogik  texnologiyada, kelajak yoshlarni tarbiyalash uchun  albatta, jahon va umuminsoniy ta’lim-tarbiya tizimda va o’qitish texnologiyasidan ijodiy foydalanib, undan bahramand bo’linadi.</a:t>
            </a:r>
            <a:endParaRPr lang="ru-RU" dirty="0">
              <a:solidFill>
                <a:srgbClr val="1818B4"/>
              </a:solidFill>
              <a:latin typeface="Times New Roman" pitchFamily="18" charset="0"/>
              <a:cs typeface="Times New Roman" pitchFamily="18" charset="0"/>
            </a:endParaRPr>
          </a:p>
          <a:p>
            <a:pPr algn="just">
              <a:lnSpc>
                <a:spcPct val="150000"/>
              </a:lnSpc>
            </a:pPr>
            <a:r>
              <a:rPr lang="uz-Cyrl-UZ" b="1" dirty="0">
                <a:solidFill>
                  <a:srgbClr val="1818B4"/>
                </a:solidFill>
                <a:latin typeface="Times New Roman" pitchFamily="18" charset="0"/>
                <a:cs typeface="Times New Roman" pitchFamily="18" charset="0"/>
              </a:rPr>
              <a:t>	Rangtasvir-barcha tasviriy san’at turlarining: rangtasvir, dekorativ amaliy san’at, grafika, haykaltaroshlikning asosi sifatida bo’lajak   pedagog rassomlarga borliqni  ko’rib-kuzatib to’g’ri tasvirlash, borliqni idrok etish, qo’l, ong va sezgi organlarini shakllantirish hamda bo’lajak rassom o’qituvchilarini tasviriy san’atni mukammal o’rgatishni maqsad qilib qo’yadi</a:t>
            </a:r>
            <a:r>
              <a:rPr lang="uz-Cyrl-UZ" dirty="0" smtClean="0">
                <a:solidFill>
                  <a:srgbClr val="1818B4"/>
                </a:solidFill>
                <a:latin typeface="Times New Roman" pitchFamily="18" charset="0"/>
                <a:cs typeface="Times New Roman" pitchFamily="18" charset="0"/>
              </a:rPr>
              <a:t>.</a:t>
            </a:r>
            <a:endParaRPr lang="ru-RU" dirty="0">
              <a:solidFill>
                <a:srgbClr val="1818B4"/>
              </a:solidFill>
              <a:latin typeface="Times New Roman" pitchFamily="18" charset="0"/>
              <a:cs typeface="Times New Roman" pitchFamily="18" charset="0"/>
            </a:endParaRPr>
          </a:p>
          <a:p>
            <a:pPr algn="just"/>
            <a:r>
              <a:rPr lang="uz-Cyrl-UZ" dirty="0" smtClean="0">
                <a:solidFill>
                  <a:srgbClr val="1818B4"/>
                </a:solidFill>
                <a:latin typeface="Times New Roman" pitchFamily="18" charset="0"/>
                <a:cs typeface="Times New Roman" pitchFamily="18" charset="0"/>
              </a:rPr>
              <a:t>	</a:t>
            </a:r>
            <a:endParaRPr lang="ru-RU" dirty="0">
              <a:solidFill>
                <a:srgbClr val="1818B4"/>
              </a:solidFill>
              <a:latin typeface="Times New Roman" pitchFamily="18" charset="0"/>
              <a:cs typeface="Times New Roman" pitchFamily="18" charset="0"/>
            </a:endParaRPr>
          </a:p>
        </p:txBody>
      </p:sp>
    </p:spTree>
    <p:extLst>
      <p:ext uri="{BB962C8B-B14F-4D97-AF65-F5344CB8AC3E}">
        <p14:creationId xmlns:p14="http://schemas.microsoft.com/office/powerpoint/2010/main" val="19784733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4857543" y="5911334"/>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pic>
        <p:nvPicPr>
          <p:cNvPr id="8194" name="Picture 2" descr="C:\Users\ПК\Desktop\живопись\original.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1353" y="707571"/>
            <a:ext cx="7794790" cy="48721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665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ПК\Desktop\живопись\7d04ee71c9085fb9304d96fa7e672c0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572" y="337458"/>
            <a:ext cx="3341028" cy="4522542"/>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C:\Users\ПК\Desktop\живопись\96abeaf3284eabbafcc10488ee35c8b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5255" y="401637"/>
            <a:ext cx="3399745" cy="4422803"/>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1391504" y="5148943"/>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sp>
        <p:nvSpPr>
          <p:cNvPr id="8" name="Прямоугольник 7"/>
          <p:cNvSpPr/>
          <p:nvPr/>
        </p:nvSpPr>
        <p:spPr>
          <a:xfrm>
            <a:off x="7245266" y="5138057"/>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spTree>
    <p:extLst>
      <p:ext uri="{BB962C8B-B14F-4D97-AF65-F5344CB8AC3E}">
        <p14:creationId xmlns:p14="http://schemas.microsoft.com/office/powerpoint/2010/main" val="39396574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p:cNvSpPr>
            <a:spLocks noGrp="1"/>
          </p:cNvSpPr>
          <p:nvPr>
            <p:ph type="subTitle" idx="1"/>
          </p:nvPr>
        </p:nvSpPr>
        <p:spPr>
          <a:xfrm>
            <a:off x="3635828" y="2754087"/>
            <a:ext cx="7217229" cy="729343"/>
          </a:xfrm>
        </p:spPr>
        <p:txBody>
          <a:bodyPr>
            <a:normAutofit/>
          </a:bodyPr>
          <a:lstStyle/>
          <a:p>
            <a:r>
              <a:rPr lang="uz-Cyrl-UZ" sz="4000" b="1" dirty="0">
                <a:solidFill>
                  <a:srgbClr val="FFFF00"/>
                </a:solidFill>
              </a:rPr>
              <a:t>E’tiboringiz uchun rahmat</a:t>
            </a:r>
            <a:r>
              <a:rPr lang="uz-Cyrl-UZ" sz="4000" b="1" dirty="0" smtClean="0">
                <a:solidFill>
                  <a:srgbClr val="FFFF00"/>
                </a:solidFill>
                <a:latin typeface="Times New Roman" pitchFamily="18" charset="0"/>
                <a:cs typeface="Times New Roman" pitchFamily="18" charset="0"/>
              </a:rPr>
              <a:t>...</a:t>
            </a:r>
            <a:endParaRPr lang="ru-RU" sz="4000" dirty="0">
              <a:solidFill>
                <a:srgbClr val="FFFF00"/>
              </a:solidFill>
            </a:endParaRPr>
          </a:p>
        </p:txBody>
      </p:sp>
    </p:spTree>
    <p:extLst>
      <p:ext uri="{BB962C8B-B14F-4D97-AF65-F5344CB8AC3E}">
        <p14:creationId xmlns:p14="http://schemas.microsoft.com/office/powerpoint/2010/main" val="13131557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3783</TotalTime>
  <Words>438</Words>
  <Application>Microsoft Office PowerPoint</Application>
  <PresentationFormat>Произвольный</PresentationFormat>
  <Paragraphs>81</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Изящная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Стоматология фанларини ўқитишда чет эл тажрибисини ўрганиш ва тадбиқ этиш</dc:title>
  <dc:creator>Asus</dc:creator>
  <cp:lastModifiedBy>ПК</cp:lastModifiedBy>
  <cp:revision>276</cp:revision>
  <dcterms:created xsi:type="dcterms:W3CDTF">2016-02-10T09:00:43Z</dcterms:created>
  <dcterms:modified xsi:type="dcterms:W3CDTF">2020-08-14T11:02:50Z</dcterms:modified>
</cp:coreProperties>
</file>